
<file path=[Content_Types].xml><?xml version="1.0" encoding="utf-8"?>
<Types xmlns="http://schemas.openxmlformats.org/package/2006/content-types">
  <Default Extension="bin" ContentType="image/png"/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image34.bin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ppt/media/image4.bin" ContentType="image/svg+xml"/>
  <Override PartName="/ppt/media/image11.bin" ContentType="image/svg+xml"/>
  <Override PartName="/ppt/media/image14.bin" ContentType="image/svg+xml"/>
  <Override PartName="/ppt/media/image17.bin" ContentType="image/svg+xml"/>
  <Override PartName="/ppt/media/image20.bin" ContentType="image/svg+xml"/>
  <Override PartName="/ppt/media/image23.bin" ContentType="image/svg+xml"/>
  <Override PartName="/ppt/media/image29.bin" ContentType="image/svg+xml"/>
  <Override PartName="/ppt/media/image31.bin" ContentType="image/svg+xml"/>
  <Override PartName="/ppt/media/image33.bin" ContentType="image/svg+xml"/>
  <Override PartName="/ppt/media/image35.bin" ContentType="image/svg+xml"/>
  <Override PartName="/ppt/media/image37.bin" ContentType="image/svg+xml"/>
  <Override PartName="/ppt/media/image55.bin" ContentType="image/svg+xml"/>
  <Override PartName="/ppt/media/image61.bin" ContentType="image/svg+xml"/>
  <Override PartName="/ppt/media/image64.bin" ContentType="image/svg+xml"/>
  <Override PartName="/ppt/media/image74.bin" ContentType="image/svg+xml"/>
  <Override PartName="/ppt/media/image79.bin" ContentType="image/svg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72" r:id="rId1"/>
  </p:sldMasterIdLst>
  <p:sldIdLst>
    <p:sldId id="301" r:id="rId2"/>
    <p:sldId id="314" r:id="rId3"/>
    <p:sldId id="353" r:id="rId4"/>
    <p:sldId id="382" r:id="rId5"/>
    <p:sldId id="415" r:id="rId6"/>
    <p:sldId id="437" r:id="rId7"/>
    <p:sldId id="457" r:id="rId8"/>
    <p:sldId id="474" r:id="rId9"/>
    <p:sldId id="502" r:id="rId10"/>
    <p:sldId id="518" r:id="rId11"/>
    <p:sldId id="520" r:id="rId12"/>
    <p:sldId id="521" r:id="rId13"/>
    <p:sldId id="522" r:id="rId14"/>
  </p:sldIdLst>
  <p:sldSz cx="18288000" cy="10287000"/>
  <p:notesSz cx="18288000" cy="10287000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Calibri Light" panose="020F0302020204030204" pitchFamily="34" charset="0"/>
      <p:regular r:id="rId19"/>
      <p:italic r:id="rId20"/>
    </p:embeddedFont>
    <p:embeddedFont>
      <p:font typeface="Lora" pitchFamily="2" charset="0"/>
      <p:regular r:id="rId21"/>
      <p:bold r:id="rId22"/>
      <p:italic r:id="rId23"/>
      <p:boldItalic r:id="rId24"/>
    </p:embeddedFont>
    <p:embeddedFont>
      <p:font typeface="Roboto" panose="02000000000000000000" pitchFamily="2" charset="0"/>
      <p:regular r:id="rId25"/>
      <p:bold r:id="rId26"/>
      <p:italic r:id="rId27"/>
      <p:boldItalic r:id="rId28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50" d="100"/>
          <a:sy n="50" d="100"/>
        </p:scale>
        <p:origin x="324" y="-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8CEAE-9ACF-4870-96B2-2FDD755B4008}" type="datetimeFigureOut">
              <a:rPr lang="en-IN" smtClean="0"/>
              <a:t>21-05-2025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4AC96-115D-4CF4-9B0B-0F2A89887B52}" type="slidenum">
              <a:rPr lang="en-IN" smtClean="0"/>
              <a:t>‹nº›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347574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8CEAE-9ACF-4870-96B2-2FDD755B4008}" type="datetimeFigureOut">
              <a:rPr lang="en-IN" smtClean="0"/>
              <a:t>21-05-2025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4AC96-115D-4CF4-9B0B-0F2A89887B52}" type="slidenum">
              <a:rPr lang="en-IN" smtClean="0"/>
              <a:t>‹nº›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331504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8CEAE-9ACF-4870-96B2-2FDD755B4008}" type="datetimeFigureOut">
              <a:rPr lang="en-IN" smtClean="0"/>
              <a:t>21-05-2025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4AC96-115D-4CF4-9B0B-0F2A89887B52}" type="slidenum">
              <a:rPr lang="en-IN" smtClean="0"/>
              <a:t>‹nº›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769956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8CEAE-9ACF-4870-96B2-2FDD755B4008}" type="datetimeFigureOut">
              <a:rPr lang="en-IN" smtClean="0"/>
              <a:t>21-05-2025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4AC96-115D-4CF4-9B0B-0F2A89887B52}" type="slidenum">
              <a:rPr lang="en-IN" smtClean="0"/>
              <a:t>‹nº›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385957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8CEAE-9ACF-4870-96B2-2FDD755B4008}" type="datetimeFigureOut">
              <a:rPr lang="en-IN" smtClean="0"/>
              <a:t>21-05-2025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4AC96-115D-4CF4-9B0B-0F2A89887B52}" type="slidenum">
              <a:rPr lang="en-IN" smtClean="0"/>
              <a:t>‹nº›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895592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8CEAE-9ACF-4870-96B2-2FDD755B4008}" type="datetimeFigureOut">
              <a:rPr lang="en-IN" smtClean="0"/>
              <a:t>21-05-2025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4AC96-115D-4CF4-9B0B-0F2A89887B52}" type="slidenum">
              <a:rPr lang="en-IN" smtClean="0"/>
              <a:t>‹nº›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39658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8CEAE-9ACF-4870-96B2-2FDD755B4008}" type="datetimeFigureOut">
              <a:rPr lang="en-IN" smtClean="0"/>
              <a:t>21-05-2025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4AC96-115D-4CF4-9B0B-0F2A89887B52}" type="slidenum">
              <a:rPr lang="en-IN" smtClean="0"/>
              <a:t>‹nº›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813911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8CEAE-9ACF-4870-96B2-2FDD755B4008}" type="datetimeFigureOut">
              <a:rPr lang="en-IN" smtClean="0"/>
              <a:t>21-05-2025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4AC96-115D-4CF4-9B0B-0F2A89887B52}" type="slidenum">
              <a:rPr lang="en-IN" smtClean="0"/>
              <a:t>‹nº›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208176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8CEAE-9ACF-4870-96B2-2FDD755B4008}" type="datetimeFigureOut">
              <a:rPr lang="en-IN" smtClean="0"/>
              <a:t>21-05-2025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4AC96-115D-4CF4-9B0B-0F2A89887B52}" type="slidenum">
              <a:rPr lang="en-IN" smtClean="0"/>
              <a:t>‹nº›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067548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8CEAE-9ACF-4870-96B2-2FDD755B4008}" type="datetimeFigureOut">
              <a:rPr lang="en-IN" smtClean="0"/>
              <a:t>21-05-2025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4AC96-115D-4CF4-9B0B-0F2A89887B52}" type="slidenum">
              <a:rPr lang="en-IN" smtClean="0"/>
              <a:t>‹nº›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709414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8CEAE-9ACF-4870-96B2-2FDD755B4008}" type="datetimeFigureOut">
              <a:rPr lang="en-IN" smtClean="0"/>
              <a:t>21-05-2025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4AC96-115D-4CF4-9B0B-0F2A89887B52}" type="slidenum">
              <a:rPr lang="en-IN" smtClean="0"/>
              <a:t>‹nº›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88802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B8CEAE-9ACF-4870-96B2-2FDD755B4008}" type="datetimeFigureOut">
              <a:rPr lang="en-IN" smtClean="0"/>
              <a:t>21-05-2025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14AC96-115D-4CF4-9B0B-0F2A89887B52}" type="slidenum">
              <a:rPr lang="en-IN" smtClean="0"/>
              <a:t>‹nº›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780842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bin"/><Relationship Id="rId17" Type="http://schemas.openxmlformats.org/officeDocument/2006/relationships/image" Target="../media/image4.bin"/><Relationship Id="rId2" Type="http://schemas.openxmlformats.org/officeDocument/2006/relationships/image" Target="../media/image1.bin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bin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bin"/><Relationship Id="rId7" Type="http://schemas.openxmlformats.org/officeDocument/2006/relationships/image" Target="../media/image49.bin"/><Relationship Id="rId2" Type="http://schemas.openxmlformats.org/officeDocument/2006/relationships/image" Target="../media/image1.bin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bin"/><Relationship Id="rId5" Type="http://schemas.openxmlformats.org/officeDocument/2006/relationships/image" Target="../media/image47.bin"/><Relationship Id="rId4" Type="http://schemas.openxmlformats.org/officeDocument/2006/relationships/image" Target="../media/image46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bin"/><Relationship Id="rId2" Type="http://schemas.openxmlformats.org/officeDocument/2006/relationships/image" Target="../media/image1.bin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bin"/><Relationship Id="rId2" Type="http://schemas.openxmlformats.org/officeDocument/2006/relationships/image" Target="../media/image1.bin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bin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bin"/><Relationship Id="rId2" Type="http://schemas.openxmlformats.org/officeDocument/2006/relationships/image" Target="../media/image1.bin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0.png"/><Relationship Id="rId4" Type="http://schemas.openxmlformats.org/officeDocument/2006/relationships/image" Target="../media/image22.bin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bin"/><Relationship Id="rId42" Type="http://schemas.openxmlformats.org/officeDocument/2006/relationships/image" Target="../media/image17.bin"/><Relationship Id="rId47" Type="http://schemas.openxmlformats.org/officeDocument/2006/relationships/image" Target="../media/image20.bin"/><Relationship Id="rId33" Type="http://schemas.openxmlformats.org/officeDocument/2006/relationships/image" Target="../media/image8.bin"/><Relationship Id="rId38" Type="http://schemas.openxmlformats.org/officeDocument/2006/relationships/image" Target="../media/image9.bin"/><Relationship Id="rId2" Type="http://schemas.openxmlformats.org/officeDocument/2006/relationships/image" Target="../media/image1.bin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bin"/><Relationship Id="rId32" Type="http://schemas.openxmlformats.org/officeDocument/2006/relationships/image" Target="../media/image11.bin"/><Relationship Id="rId37" Type="http://schemas.openxmlformats.org/officeDocument/2006/relationships/image" Target="../media/image14.bin"/><Relationship Id="rId5" Type="http://schemas.openxmlformats.org/officeDocument/2006/relationships/image" Target="../media/image6.bin"/><Relationship Id="rId52" Type="http://schemas.openxmlformats.org/officeDocument/2006/relationships/image" Target="../media/image23.bin"/><Relationship Id="rId4" Type="http://schemas.openxmlformats.org/officeDocument/2006/relationships/image" Target="../media/image5.bin"/><Relationship Id="rId43" Type="http://schemas.openxmlformats.org/officeDocument/2006/relationships/image" Target="../media/image10.bin"/><Relationship Id="rId48" Type="http://schemas.openxmlformats.org/officeDocument/2006/relationships/image" Target="../media/image12.bin"/></Relationships>
</file>

<file path=ppt/slides/_rels/slide3.xml.rels><?xml version="1.0" encoding="UTF-8" standalone="yes"?>
<Relationships xmlns="http://schemas.openxmlformats.org/package/2006/relationships"><Relationship Id="rId72" Type="http://schemas.openxmlformats.org/officeDocument/2006/relationships/image" Target="../media/image18.bin"/><Relationship Id="rId3" Type="http://schemas.openxmlformats.org/officeDocument/2006/relationships/image" Target="../media/image2.bin"/><Relationship Id="rId68" Type="http://schemas.openxmlformats.org/officeDocument/2006/relationships/image" Target="../media/image31.bin"/><Relationship Id="rId71" Type="http://schemas.openxmlformats.org/officeDocument/2006/relationships/image" Target="../media/image33.bin"/><Relationship Id="rId2" Type="http://schemas.openxmlformats.org/officeDocument/2006/relationships/image" Target="../media/image1.bin"/><Relationship Id="rId75" Type="http://schemas.openxmlformats.org/officeDocument/2006/relationships/image" Target="../media/image19.bin"/><Relationship Id="rId1" Type="http://schemas.openxmlformats.org/officeDocument/2006/relationships/slideLayout" Target="../slideLayouts/slideLayout7.xml"/><Relationship Id="rId66" Type="http://schemas.openxmlformats.org/officeDocument/2006/relationships/image" Target="../media/image15.bin"/><Relationship Id="rId74" Type="http://schemas.openxmlformats.org/officeDocument/2006/relationships/image" Target="../media/image35.bin"/><Relationship Id="rId5" Type="http://schemas.openxmlformats.org/officeDocument/2006/relationships/image" Target="../media/image13.bin"/><Relationship Id="rId65" Type="http://schemas.openxmlformats.org/officeDocument/2006/relationships/image" Target="../media/image29.bin"/><Relationship Id="rId4" Type="http://schemas.openxmlformats.org/officeDocument/2006/relationships/image" Target="../media/image5.bin"/><Relationship Id="rId69" Type="http://schemas.openxmlformats.org/officeDocument/2006/relationships/image" Target="../media/image16.bin"/><Relationship Id="rId77" Type="http://schemas.openxmlformats.org/officeDocument/2006/relationships/image" Target="../media/image37.bin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bin"/><Relationship Id="rId2" Type="http://schemas.openxmlformats.org/officeDocument/2006/relationships/image" Target="../media/image1.bin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bin"/><Relationship Id="rId4" Type="http://schemas.openxmlformats.org/officeDocument/2006/relationships/image" Target="../media/image22.bin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bin"/><Relationship Id="rId116" Type="http://schemas.openxmlformats.org/officeDocument/2006/relationships/image" Target="../media/image55.bin"/><Relationship Id="rId2" Type="http://schemas.openxmlformats.org/officeDocument/2006/relationships/image" Target="../media/image1.bin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bin"/><Relationship Id="rId4" Type="http://schemas.openxmlformats.org/officeDocument/2006/relationships/image" Target="../media/image22.bin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bin"/><Relationship Id="rId129" Type="http://schemas.openxmlformats.org/officeDocument/2006/relationships/image" Target="../media/image61.bin"/><Relationship Id="rId2" Type="http://schemas.openxmlformats.org/officeDocument/2006/relationships/image" Target="../media/image1.bin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bin"/><Relationship Id="rId130" Type="http://schemas.openxmlformats.org/officeDocument/2006/relationships/image" Target="../media/image30.bin"/><Relationship Id="rId4" Type="http://schemas.openxmlformats.org/officeDocument/2006/relationships/image" Target="../media/image27.bin"/><Relationship Id="rId134" Type="http://schemas.openxmlformats.org/officeDocument/2006/relationships/image" Target="../media/image64.bin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bin"/><Relationship Id="rId2" Type="http://schemas.openxmlformats.org/officeDocument/2006/relationships/image" Target="../media/image1.bin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bin"/><Relationship Id="rId159" Type="http://schemas.openxmlformats.org/officeDocument/2006/relationships/image" Target="../media/image41.bin"/><Relationship Id="rId158" Type="http://schemas.openxmlformats.org/officeDocument/2006/relationships/image" Target="../media/image40.bin"/><Relationship Id="rId2" Type="http://schemas.openxmlformats.org/officeDocument/2006/relationships/image" Target="../media/image1.bin"/><Relationship Id="rId166" Type="http://schemas.openxmlformats.org/officeDocument/2006/relationships/image" Target="../media/image79.bin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bin"/><Relationship Id="rId157" Type="http://schemas.openxmlformats.org/officeDocument/2006/relationships/image" Target="../media/image74.bin"/><Relationship Id="rId5" Type="http://schemas.openxmlformats.org/officeDocument/2006/relationships/image" Target="../media/image38.bin"/><Relationship Id="rId4" Type="http://schemas.openxmlformats.org/officeDocument/2006/relationships/image" Target="../media/image36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bin"/><Relationship Id="rId2" Type="http://schemas.openxmlformats.org/officeDocument/2006/relationships/image" Target="../media/image1.bin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bin"/><Relationship Id="rId4" Type="http://schemas.openxmlformats.org/officeDocument/2006/relationships/image" Target="../media/image43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03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04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tretch/>
        </p:blipFill>
        <p:spPr>
          <a:xfrm>
            <a:off x="12953428" y="0"/>
            <a:ext cx="5334000" cy="10287000"/>
          </a:xfrm>
          <a:prstGeom prst="rect">
            <a:avLst/>
          </a:prstGeom>
        </p:spPr>
      </p:pic>
      <p:sp>
        <p:nvSpPr>
          <p:cNvPr id="305" name="Presenter Name-450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762000" y="6496622"/>
            <a:ext cx="10367962" cy="52387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3888"/>
              </a:lnSpc>
            </a:pPr>
            <a:r>
              <a:rPr lang="en-US" sz="2700" b="1" dirty="0">
                <a:solidFill>
                  <a:srgbClr val="000002">
                    <a:alpha val="100000"/>
                  </a:srgbClr>
                </a:solidFill>
                <a:latin typeface="Roboto" panose="00000700000000000000" pitchFamily="2" charset="0"/>
              </a:rPr>
              <a:t>Graziela Barbosa Cavalcante</a:t>
            </a:r>
          </a:p>
        </p:txBody>
      </p:sp>
      <p:sp>
        <p:nvSpPr>
          <p:cNvPr id="307" name="Awesome Presentation Title-0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762000" y="3276028"/>
            <a:ext cx="10367962" cy="160020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6156"/>
              </a:lnSpc>
            </a:pPr>
            <a:r>
              <a:rPr lang="en-US" sz="5400" b="1" dirty="0">
                <a:solidFill>
                  <a:srgbClr val="000002">
                    <a:alpha val="100000"/>
                  </a:srgbClr>
                </a:solidFill>
                <a:latin typeface="Roboto" panose="00000700000000000000" pitchFamily="2" charset="0"/>
              </a:rPr>
              <a:t>Desenvolvimento de Artigo Técnico</a:t>
            </a:r>
          </a:p>
        </p:txBody>
      </p:sp>
      <p:sp>
        <p:nvSpPr>
          <p:cNvPr id="309" name="A small sentence which explains all about this presentation-0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762000" y="4977289"/>
            <a:ext cx="10367962" cy="77152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982"/>
              </a:lnSpc>
            </a:pPr>
            <a:r>
              <a:rPr lang="en-US" sz="2100" dirty="0">
                <a:solidFill>
                  <a:srgbClr val="2F3032">
                    <a:alpha val="100000"/>
                  </a:srgbClr>
                </a:solidFill>
                <a:latin typeface="Lora" panose="00000700000000000000" pitchFamily="2" charset="0"/>
              </a:rPr>
              <a:t>Desenvolvimento de Artigo Técnico com Automação de Simulação Elétrica usando Pandapower</a:t>
            </a:r>
          </a:p>
        </p:txBody>
      </p:sp>
      <p:pic>
        <p:nvPicPr>
          <p:cNvPr id="311" name="Imagem 310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extLst>
              <a:ext uri="{99141C5D-86AC-4DA9-B464-429F41D23DF1}">
                <asvg:svgBlip xmlns:asvg="http://schemas.microsoft.com/office/drawing/2016/SVG/main" xmlns:p14="http://schemas.microsoft.com/office/powerpoint/2010/main" xmlns:a14="http://schemas.microsoft.com/office/drawing/2010/main" xmlns:a16="http://schemas.microsoft.com/office/drawing/2014/main" xmlns="" r:embed="rId17"/>
                <a14:useLocalDpi xmlns:a14="http://schemas.microsoft.com/office/drawing/2010/main" xmlns:p14="http://schemas.microsoft.com/office/powerpoint/2010/main" xmlns:asvg="http://schemas.microsoft.com/office/drawing/2016/SVG/main" xmlns:a16="http://schemas.microsoft.com/office/drawing/2014/main" xmlns="" val="0"/>
              </a:ext>
            </a:extLst>
          </a:blip>
          <a:srcRect l="-45" r="-45"/>
          <a:stretch/>
        </p:blipFill>
        <p:spPr>
          <a:xfrm>
            <a:off x="11863102" y="762000"/>
            <a:ext cx="5662898" cy="876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0479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9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520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521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tretch/>
        </p:blipFill>
        <p:spPr>
          <a:xfrm>
            <a:off x="6096000" y="0"/>
            <a:ext cx="6096000" cy="5143500"/>
          </a:xfrm>
          <a:prstGeom prst="rect">
            <a:avLst/>
          </a:prstGeom>
        </p:spPr>
      </p:pic>
      <p:sp>
        <p:nvSpPr>
          <p:cNvPr id="523" name="Primary Heading-0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6477000" y="2068163"/>
            <a:ext cx="5291138" cy="58102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4488"/>
              </a:lnSpc>
            </a:pPr>
            <a:r>
              <a:rPr lang="en-US" sz="3300" b="1" dirty="0">
                <a:solidFill>
                  <a:srgbClr val="FFFFFF">
                    <a:alpha val="100000"/>
                  </a:srgbClr>
                </a:solidFill>
                <a:latin typeface="Roboto" panose="00000700000000000000" pitchFamily="2" charset="0"/>
              </a:rPr>
              <a:t>Codificação no Pandapower</a:t>
            </a:r>
          </a:p>
        </p:txBody>
      </p:sp>
      <p:pic>
        <p:nvPicPr>
          <p:cNvPr id="525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tretch/>
        </p:blipFill>
        <p:spPr>
          <a:xfrm>
            <a:off x="12192000" y="0"/>
            <a:ext cx="6096000" cy="5143500"/>
          </a:xfrm>
          <a:prstGeom prst="rect">
            <a:avLst/>
          </a:prstGeom>
        </p:spPr>
      </p:pic>
      <p:sp>
        <p:nvSpPr>
          <p:cNvPr id="527" name="Primary Heading-1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2573000" y="2068163"/>
            <a:ext cx="5243512" cy="58102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4488"/>
              </a:lnSpc>
            </a:pPr>
            <a:r>
              <a:rPr lang="en-US" sz="3300" b="1" dirty="0">
                <a:solidFill>
                  <a:srgbClr val="FFFFFF">
                    <a:alpha val="100000"/>
                  </a:srgbClr>
                </a:solidFill>
                <a:latin typeface="Roboto" panose="00000700000000000000" pitchFamily="2" charset="0"/>
              </a:rPr>
              <a:t>Definir métricas de impacto</a:t>
            </a:r>
          </a:p>
        </p:txBody>
      </p:sp>
      <p:pic>
        <p:nvPicPr>
          <p:cNvPr id="529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</a:blip>
          <a:stretch/>
        </p:blipFill>
        <p:spPr>
          <a:xfrm>
            <a:off x="0" y="5143500"/>
            <a:ext cx="6096000" cy="5143500"/>
          </a:xfrm>
          <a:prstGeom prst="rect">
            <a:avLst/>
          </a:prstGeom>
        </p:spPr>
      </p:pic>
      <p:sp>
        <p:nvSpPr>
          <p:cNvPr id="531" name="Primary Heading-2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381000" y="7211663"/>
            <a:ext cx="4310062" cy="58102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4488"/>
              </a:lnSpc>
            </a:pPr>
            <a:r>
              <a:rPr lang="en-US" sz="3300" b="1" dirty="0">
                <a:solidFill>
                  <a:srgbClr val="FFFFFF">
                    <a:alpha val="100000"/>
                  </a:srgbClr>
                </a:solidFill>
                <a:latin typeface="Roboto" panose="00000700000000000000" pitchFamily="2" charset="0"/>
              </a:rPr>
              <a:t>Construir fluxo Prefect</a:t>
            </a:r>
          </a:p>
        </p:txBody>
      </p:sp>
      <p:pic>
        <p:nvPicPr>
          <p:cNvPr id="533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/>
          </a:blip>
          <a:stretch/>
        </p:blipFill>
        <p:spPr>
          <a:xfrm>
            <a:off x="6096000" y="5143500"/>
            <a:ext cx="6096000" cy="5143500"/>
          </a:xfrm>
          <a:prstGeom prst="rect">
            <a:avLst/>
          </a:prstGeom>
        </p:spPr>
      </p:pic>
      <p:sp>
        <p:nvSpPr>
          <p:cNvPr id="535" name="Primary Heading-3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6477000" y="6926580"/>
            <a:ext cx="5367338" cy="115252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4488"/>
              </a:lnSpc>
            </a:pPr>
            <a:r>
              <a:rPr lang="en-US" sz="3300" b="1" dirty="0">
                <a:solidFill>
                  <a:srgbClr val="FFFFFF">
                    <a:alpha val="100000"/>
                  </a:srgbClr>
                </a:solidFill>
                <a:latin typeface="Roboto" panose="00000700000000000000" pitchFamily="2" charset="0"/>
              </a:rPr>
              <a:t>Testar Docker + GitHub Actions</a:t>
            </a:r>
          </a:p>
        </p:txBody>
      </p:sp>
      <p:pic>
        <p:nvPicPr>
          <p:cNvPr id="537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/>
          </a:blip>
          <a:stretch/>
        </p:blipFill>
        <p:spPr>
          <a:xfrm>
            <a:off x="12192000" y="5143500"/>
            <a:ext cx="6096000" cy="5143500"/>
          </a:xfrm>
          <a:prstGeom prst="rect">
            <a:avLst/>
          </a:prstGeom>
        </p:spPr>
      </p:pic>
      <p:sp>
        <p:nvSpPr>
          <p:cNvPr id="539" name="Primary Heading-4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2573000" y="6926580"/>
            <a:ext cx="5367338" cy="115252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4488"/>
              </a:lnSpc>
            </a:pPr>
            <a:r>
              <a:rPr lang="en-US" sz="3300" b="1" dirty="0">
                <a:solidFill>
                  <a:srgbClr val="FFFFFF">
                    <a:alpha val="100000"/>
                  </a:srgbClr>
                </a:solidFill>
                <a:latin typeface="Roboto" panose="00000700000000000000" pitchFamily="2" charset="0"/>
              </a:rPr>
              <a:t>Elaborar artigo técnico com resultados</a:t>
            </a:r>
          </a:p>
        </p:txBody>
      </p:sp>
      <p:sp>
        <p:nvSpPr>
          <p:cNvPr id="541" name="Click here to edit title-473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342900" y="2171700"/>
            <a:ext cx="5481638" cy="69532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5334"/>
              </a:lnSpc>
            </a:pPr>
            <a:r>
              <a:rPr lang="en-US" sz="4200" b="1" dirty="0">
                <a:solidFill>
                  <a:srgbClr val="000002">
                    <a:alpha val="100000"/>
                  </a:srgbClr>
                </a:solidFill>
                <a:latin typeface="Roboto" panose="00000700000000000000" pitchFamily="2" charset="0"/>
              </a:rPr>
              <a:t>Próximos Passos:</a:t>
            </a:r>
          </a:p>
        </p:txBody>
      </p:sp>
    </p:spTree>
    <p:extLst>
      <p:ext uri="{BB962C8B-B14F-4D97-AF65-F5344CB8AC3E}">
        <p14:creationId xmlns:p14="http://schemas.microsoft.com/office/powerpoint/2010/main" val="36480479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3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84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85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tretch/>
        </p:blipFill>
        <p:spPr>
          <a:xfrm>
            <a:off x="0" y="6496199"/>
            <a:ext cx="18288000" cy="3790801"/>
          </a:xfrm>
          <a:prstGeom prst="rect">
            <a:avLst/>
          </a:prstGeom>
        </p:spPr>
      </p:pic>
      <p:pic>
        <p:nvPicPr>
          <p:cNvPr id="386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88" name="-431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119188" y="2027714"/>
            <a:ext cx="15425738" cy="7844648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/>
            <a:r>
              <a:rPr lang="pt-BR" sz="2200" b="1" dirty="0">
                <a:solidFill>
                  <a:srgbClr val="000002">
                    <a:alpha val="100000"/>
                  </a:srgbClr>
                </a:solidFill>
                <a:latin typeface="Lora" panose="00000700000000000000" pitchFamily="2" charset="0"/>
              </a:rPr>
              <a:t>Semana 1 – 23/05 a 26/05</a:t>
            </a:r>
          </a:p>
          <a:p>
            <a:pPr algn="l"/>
            <a:r>
              <a:rPr lang="pt-BR" sz="2200" dirty="0">
                <a:solidFill>
                  <a:srgbClr val="000002">
                    <a:alpha val="100000"/>
                  </a:srgbClr>
                </a:solidFill>
                <a:latin typeface="Lora" panose="00000700000000000000" pitchFamily="2" charset="0"/>
              </a:rPr>
              <a:t>Objetivo: Preparação do ambiente</a:t>
            </a:r>
          </a:p>
          <a:p>
            <a:pPr algn="l"/>
            <a:r>
              <a:rPr lang="pt-BR" sz="2200" dirty="0">
                <a:solidFill>
                  <a:srgbClr val="000002">
                    <a:alpha val="100000"/>
                  </a:srgbClr>
                </a:solidFill>
                <a:latin typeface="Lora" panose="00000700000000000000" pitchFamily="2" charset="0"/>
              </a:rPr>
              <a:t>23/05 (</a:t>
            </a:r>
            <a:r>
              <a:rPr lang="pt-BR" sz="2200" dirty="0" err="1">
                <a:solidFill>
                  <a:srgbClr val="000002">
                    <a:alpha val="100000"/>
                  </a:srgbClr>
                </a:solidFill>
                <a:latin typeface="Lora" panose="00000700000000000000" pitchFamily="2" charset="0"/>
              </a:rPr>
              <a:t>qui</a:t>
            </a:r>
            <a:r>
              <a:rPr lang="pt-BR" sz="2200" dirty="0">
                <a:solidFill>
                  <a:srgbClr val="000002">
                    <a:alpha val="100000"/>
                  </a:srgbClr>
                </a:solidFill>
                <a:latin typeface="Lora" panose="00000700000000000000" pitchFamily="2" charset="0"/>
              </a:rPr>
              <a:t>): Levantamento e listagem de dependências e bibliotecas necessárias</a:t>
            </a:r>
          </a:p>
          <a:p>
            <a:pPr algn="l"/>
            <a:r>
              <a:rPr lang="pt-BR" sz="2200" dirty="0">
                <a:solidFill>
                  <a:srgbClr val="000002">
                    <a:alpha val="100000"/>
                  </a:srgbClr>
                </a:solidFill>
                <a:latin typeface="Lora" panose="00000700000000000000" pitchFamily="2" charset="0"/>
              </a:rPr>
              <a:t>24/05 (sex): Instalação das bibliotecas</a:t>
            </a:r>
          </a:p>
          <a:p>
            <a:pPr algn="l"/>
            <a:r>
              <a:rPr lang="pt-BR" sz="2200" dirty="0">
                <a:solidFill>
                  <a:srgbClr val="000002">
                    <a:alpha val="100000"/>
                  </a:srgbClr>
                </a:solidFill>
                <a:latin typeface="Lora" panose="00000700000000000000" pitchFamily="2" charset="0"/>
              </a:rPr>
              <a:t>			    Configuração do ambiente local</a:t>
            </a:r>
          </a:p>
          <a:p>
            <a:pPr algn="l"/>
            <a:r>
              <a:rPr lang="pt-BR" sz="2200" dirty="0">
                <a:solidFill>
                  <a:srgbClr val="000002">
                    <a:alpha val="100000"/>
                  </a:srgbClr>
                </a:solidFill>
                <a:latin typeface="Lora" panose="00000700000000000000" pitchFamily="2" charset="0"/>
              </a:rPr>
              <a:t>25/05 (sáb): Criação do repositório no GitHub </a:t>
            </a:r>
          </a:p>
          <a:p>
            <a:pPr algn="l"/>
            <a:r>
              <a:rPr lang="pt-BR" sz="2200" dirty="0">
                <a:solidFill>
                  <a:srgbClr val="000002">
                    <a:alpha val="100000"/>
                  </a:srgbClr>
                </a:solidFill>
                <a:latin typeface="Lora" panose="00000700000000000000" pitchFamily="2" charset="0"/>
              </a:rPr>
              <a:t>			    Organização da estrutura inicial do projeto</a:t>
            </a:r>
          </a:p>
          <a:p>
            <a:pPr algn="l"/>
            <a:r>
              <a:rPr lang="pt-BR" sz="2200" dirty="0">
                <a:solidFill>
                  <a:srgbClr val="000002">
                    <a:alpha val="100000"/>
                  </a:srgbClr>
                </a:solidFill>
                <a:latin typeface="Lora" panose="00000700000000000000" pitchFamily="2" charset="0"/>
              </a:rPr>
              <a:t>26/05 (dom): Testes básicos do ambiente e </a:t>
            </a:r>
            <a:r>
              <a:rPr lang="pt-BR" sz="2200" dirty="0" err="1">
                <a:solidFill>
                  <a:srgbClr val="000002">
                    <a:alpha val="100000"/>
                  </a:srgbClr>
                </a:solidFill>
                <a:latin typeface="Lora" panose="00000700000000000000" pitchFamily="2" charset="0"/>
              </a:rPr>
              <a:t>commit</a:t>
            </a:r>
            <a:r>
              <a:rPr lang="pt-BR" sz="2200" dirty="0">
                <a:solidFill>
                  <a:srgbClr val="000002">
                    <a:alpha val="100000"/>
                  </a:srgbClr>
                </a:solidFill>
                <a:latin typeface="Lora" panose="00000700000000000000" pitchFamily="2" charset="0"/>
              </a:rPr>
              <a:t> inicial</a:t>
            </a:r>
          </a:p>
          <a:p>
            <a:pPr algn="l"/>
            <a:endParaRPr lang="pt-BR" sz="2200" dirty="0">
              <a:solidFill>
                <a:srgbClr val="000002">
                  <a:alpha val="100000"/>
                </a:srgbClr>
              </a:solidFill>
              <a:latin typeface="Lora" panose="00000700000000000000" pitchFamily="2" charset="0"/>
            </a:endParaRPr>
          </a:p>
          <a:p>
            <a:pPr algn="l"/>
            <a:r>
              <a:rPr lang="pt-BR" sz="2200" b="1" dirty="0">
                <a:solidFill>
                  <a:srgbClr val="000002">
                    <a:alpha val="100000"/>
                  </a:srgbClr>
                </a:solidFill>
                <a:latin typeface="Lora" panose="00000700000000000000" pitchFamily="2" charset="0"/>
              </a:rPr>
              <a:t>Semana 2 – 27/05 a 02/06</a:t>
            </a:r>
          </a:p>
          <a:p>
            <a:pPr algn="l"/>
            <a:r>
              <a:rPr lang="pt-BR" sz="2200" dirty="0">
                <a:solidFill>
                  <a:srgbClr val="000002">
                    <a:alpha val="100000"/>
                  </a:srgbClr>
                </a:solidFill>
                <a:latin typeface="Lora" panose="00000700000000000000" pitchFamily="2" charset="0"/>
              </a:rPr>
              <a:t>Objetivo: Estudo e simulação com </a:t>
            </a:r>
            <a:r>
              <a:rPr lang="pt-BR" sz="2200" dirty="0" err="1">
                <a:solidFill>
                  <a:srgbClr val="000002">
                    <a:alpha val="100000"/>
                  </a:srgbClr>
                </a:solidFill>
                <a:latin typeface="Lora" panose="00000700000000000000" pitchFamily="2" charset="0"/>
              </a:rPr>
              <a:t>PandaPower</a:t>
            </a:r>
            <a:r>
              <a:rPr lang="pt-BR" sz="2200" dirty="0">
                <a:solidFill>
                  <a:srgbClr val="000002">
                    <a:alpha val="100000"/>
                  </a:srgbClr>
                </a:solidFill>
                <a:latin typeface="Lora" panose="00000700000000000000" pitchFamily="2" charset="0"/>
              </a:rPr>
              <a:t> (Tratar resultados dos dados como advindos de sensores)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pt-BR" sz="2200" dirty="0">
                <a:solidFill>
                  <a:srgbClr val="000002">
                    <a:alpha val="100000"/>
                  </a:srgbClr>
                </a:solidFill>
                <a:latin typeface="Lora" panose="00000700000000000000" pitchFamily="2" charset="0"/>
              </a:rPr>
              <a:t>27 a 29/05: Estudo da biblioteca </a:t>
            </a:r>
            <a:r>
              <a:rPr lang="pt-BR" sz="2200" dirty="0" err="1">
                <a:solidFill>
                  <a:srgbClr val="000002">
                    <a:alpha val="100000"/>
                  </a:srgbClr>
                </a:solidFill>
                <a:latin typeface="Lora" panose="00000700000000000000" pitchFamily="2" charset="0"/>
              </a:rPr>
              <a:t>PandaPower</a:t>
            </a:r>
            <a:r>
              <a:rPr lang="pt-BR" sz="2200" dirty="0">
                <a:solidFill>
                  <a:srgbClr val="000002">
                    <a:alpha val="100000"/>
                  </a:srgbClr>
                </a:solidFill>
                <a:latin typeface="Lora" panose="00000700000000000000" pitchFamily="2" charset="0"/>
              </a:rPr>
              <a:t> e sua documentação</a:t>
            </a:r>
          </a:p>
          <a:p>
            <a:pPr algn="l"/>
            <a:r>
              <a:rPr lang="pt-BR" sz="2200" dirty="0">
                <a:solidFill>
                  <a:srgbClr val="000002">
                    <a:alpha val="100000"/>
                  </a:srgbClr>
                </a:solidFill>
                <a:latin typeface="Lora" panose="00000700000000000000" pitchFamily="2" charset="0"/>
              </a:rPr>
              <a:t>				 Execução de exemplos simples para entendimento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pt-BR" sz="2200" dirty="0">
                <a:solidFill>
                  <a:srgbClr val="000002">
                    <a:alpha val="100000"/>
                  </a:srgbClr>
                </a:solidFill>
                <a:latin typeface="Lora" panose="00000700000000000000" pitchFamily="2" charset="0"/>
              </a:rPr>
              <a:t>30/05 a 02/06: Implementar a simulação do sistema elétrico IEEE 14 barras</a:t>
            </a:r>
          </a:p>
          <a:p>
            <a:pPr algn="l"/>
            <a:r>
              <a:rPr lang="pt-BR" sz="2200" dirty="0">
                <a:solidFill>
                  <a:srgbClr val="000002">
                    <a:alpha val="100000"/>
                  </a:srgbClr>
                </a:solidFill>
                <a:latin typeface="Lora" panose="00000700000000000000" pitchFamily="2" charset="0"/>
              </a:rPr>
              <a:t>                                  Validar os resultados da simulação </a:t>
            </a:r>
          </a:p>
          <a:p>
            <a:pPr lvl="1"/>
            <a:r>
              <a:rPr lang="pt-BR" sz="2200" dirty="0">
                <a:solidFill>
                  <a:srgbClr val="000002">
                    <a:alpha val="100000"/>
                  </a:srgbClr>
                </a:solidFill>
                <a:latin typeface="Lora" panose="00000700000000000000" pitchFamily="2" charset="0"/>
              </a:rPr>
              <a:t> </a:t>
            </a:r>
          </a:p>
          <a:p>
            <a:r>
              <a:rPr lang="pt-BR" sz="2200" b="1" dirty="0">
                <a:solidFill>
                  <a:srgbClr val="000002">
                    <a:alpha val="100000"/>
                  </a:srgbClr>
                </a:solidFill>
                <a:latin typeface="Lora" panose="00000700000000000000" pitchFamily="2" charset="0"/>
              </a:rPr>
              <a:t>Semana 3 – 03/06 a 09/06</a:t>
            </a:r>
          </a:p>
          <a:p>
            <a:r>
              <a:rPr lang="pt-BR" sz="2200" dirty="0">
                <a:solidFill>
                  <a:srgbClr val="000002">
                    <a:alpha val="100000"/>
                  </a:srgbClr>
                </a:solidFill>
                <a:latin typeface="Lora" panose="00000700000000000000" pitchFamily="2" charset="0"/>
              </a:rPr>
              <a:t>Objetivo: Automatização com </a:t>
            </a:r>
            <a:r>
              <a:rPr lang="pt-BR" sz="2200" dirty="0" err="1">
                <a:solidFill>
                  <a:srgbClr val="000002">
                    <a:alpha val="100000"/>
                  </a:srgbClr>
                </a:solidFill>
                <a:latin typeface="Lora" panose="00000700000000000000" pitchFamily="2" charset="0"/>
              </a:rPr>
              <a:t>Prefect</a:t>
            </a:r>
            <a:r>
              <a:rPr lang="pt-BR" sz="2200" dirty="0">
                <a:solidFill>
                  <a:srgbClr val="000002">
                    <a:alpha val="100000"/>
                  </a:srgbClr>
                </a:solidFill>
                <a:latin typeface="Lora" panose="00000700000000000000" pitchFamily="2" charset="0"/>
              </a:rPr>
              <a:t> local, Docker e GitHub </a:t>
            </a:r>
            <a:r>
              <a:rPr lang="pt-BR" sz="2200" dirty="0" err="1">
                <a:solidFill>
                  <a:srgbClr val="000002">
                    <a:alpha val="100000"/>
                  </a:srgbClr>
                </a:solidFill>
                <a:latin typeface="Lora" panose="00000700000000000000" pitchFamily="2" charset="0"/>
              </a:rPr>
              <a:t>Actions</a:t>
            </a:r>
            <a:endParaRPr lang="pt-BR" sz="2200" dirty="0">
              <a:solidFill>
                <a:srgbClr val="000002">
                  <a:alpha val="100000"/>
                </a:srgbClr>
              </a:solidFill>
              <a:latin typeface="Lora" panose="00000700000000000000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200" dirty="0">
                <a:solidFill>
                  <a:srgbClr val="000002">
                    <a:alpha val="100000"/>
                  </a:srgbClr>
                </a:solidFill>
                <a:latin typeface="Lora" panose="00000700000000000000" pitchFamily="2" charset="0"/>
              </a:rPr>
              <a:t>03 a 04/06: Criar pipeline da simulação com </a:t>
            </a:r>
            <a:r>
              <a:rPr lang="pt-BR" sz="2200" dirty="0" err="1">
                <a:solidFill>
                  <a:srgbClr val="000002">
                    <a:alpha val="100000"/>
                  </a:srgbClr>
                </a:solidFill>
                <a:latin typeface="Lora" panose="00000700000000000000" pitchFamily="2" charset="0"/>
              </a:rPr>
              <a:t>Prefect</a:t>
            </a:r>
            <a:r>
              <a:rPr lang="pt-BR" sz="2200" dirty="0">
                <a:solidFill>
                  <a:srgbClr val="000002">
                    <a:alpha val="100000"/>
                  </a:srgbClr>
                </a:solidFill>
                <a:latin typeface="Lora" panose="00000700000000000000" pitchFamily="2" charset="0"/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200" dirty="0">
                <a:solidFill>
                  <a:srgbClr val="000002">
                    <a:alpha val="100000"/>
                  </a:srgbClr>
                </a:solidFill>
                <a:latin typeface="Lora" panose="00000700000000000000" pitchFamily="2" charset="0"/>
              </a:rPr>
              <a:t>05 a 06/06: </a:t>
            </a:r>
            <a:r>
              <a:rPr lang="pt-BR" sz="2200" dirty="0" err="1">
                <a:solidFill>
                  <a:srgbClr val="000002">
                    <a:alpha val="100000"/>
                  </a:srgbClr>
                </a:solidFill>
                <a:latin typeface="Lora" panose="00000700000000000000" pitchFamily="2" charset="0"/>
              </a:rPr>
              <a:t>Containerizar</a:t>
            </a:r>
            <a:r>
              <a:rPr lang="pt-BR" sz="2200" dirty="0">
                <a:solidFill>
                  <a:srgbClr val="000002">
                    <a:alpha val="100000"/>
                  </a:srgbClr>
                </a:solidFill>
                <a:latin typeface="Lora" panose="00000700000000000000" pitchFamily="2" charset="0"/>
              </a:rPr>
              <a:t> o projeto com Docker</a:t>
            </a:r>
          </a:p>
          <a:p>
            <a:pPr lvl="1"/>
            <a:r>
              <a:rPr lang="pt-BR" sz="2200" dirty="0">
                <a:solidFill>
                  <a:srgbClr val="000002">
                    <a:alpha val="100000"/>
                  </a:srgbClr>
                </a:solidFill>
                <a:latin typeface="Lora" panose="00000700000000000000" pitchFamily="2" charset="0"/>
              </a:rPr>
              <a:t>     			  Ponderar o custo computacional e estudando como usar paralelização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200" dirty="0">
                <a:solidFill>
                  <a:srgbClr val="000002">
                    <a:alpha val="100000"/>
                  </a:srgbClr>
                </a:solidFill>
                <a:latin typeface="Lora" panose="00000700000000000000" pitchFamily="2" charset="0"/>
              </a:rPr>
              <a:t>07 a 09/06: Configurar GitHub </a:t>
            </a:r>
            <a:r>
              <a:rPr lang="pt-BR" sz="2200" dirty="0" err="1">
                <a:solidFill>
                  <a:srgbClr val="000002">
                    <a:alpha val="100000"/>
                  </a:srgbClr>
                </a:solidFill>
                <a:latin typeface="Lora" panose="00000700000000000000" pitchFamily="2" charset="0"/>
              </a:rPr>
              <a:t>Actions</a:t>
            </a:r>
            <a:r>
              <a:rPr lang="pt-BR" sz="2200" dirty="0">
                <a:solidFill>
                  <a:srgbClr val="000002">
                    <a:alpha val="100000"/>
                  </a:srgbClr>
                </a:solidFill>
                <a:latin typeface="Lora" panose="00000700000000000000" pitchFamily="2" charset="0"/>
              </a:rPr>
              <a:t> (.</a:t>
            </a:r>
            <a:r>
              <a:rPr lang="pt-BR" sz="2200" dirty="0" err="1">
                <a:solidFill>
                  <a:srgbClr val="000002">
                    <a:alpha val="100000"/>
                  </a:srgbClr>
                </a:solidFill>
                <a:latin typeface="Lora" panose="00000700000000000000" pitchFamily="2" charset="0"/>
              </a:rPr>
              <a:t>yaml</a:t>
            </a:r>
            <a:r>
              <a:rPr lang="pt-BR" sz="2200" dirty="0">
                <a:solidFill>
                  <a:srgbClr val="000002">
                    <a:alpha val="100000"/>
                  </a:srgbClr>
                </a:solidFill>
                <a:latin typeface="Lora" panose="00000700000000000000" pitchFamily="2" charset="0"/>
              </a:rPr>
              <a:t>) para integração e entrega contínua </a:t>
            </a:r>
          </a:p>
          <a:p>
            <a:pPr algn="l">
              <a:lnSpc>
                <a:spcPts val="3288"/>
              </a:lnSpc>
            </a:pPr>
            <a:endParaRPr lang="pt-BR" sz="2400" dirty="0">
              <a:solidFill>
                <a:srgbClr val="000002">
                  <a:alpha val="100000"/>
                </a:srgbClr>
              </a:solidFill>
              <a:latin typeface="Lora" panose="00000700000000000000" pitchFamily="2" charset="0"/>
            </a:endParaRPr>
          </a:p>
        </p:txBody>
      </p:sp>
      <p:sp>
        <p:nvSpPr>
          <p:cNvPr id="412" name="Click here to edit title-441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762000" y="723900"/>
            <a:ext cx="15197138" cy="644407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5334"/>
              </a:lnSpc>
            </a:pPr>
            <a:r>
              <a:rPr lang="en-US" sz="4200" b="1" dirty="0" err="1">
                <a:solidFill>
                  <a:srgbClr val="000002">
                    <a:alpha val="100000"/>
                  </a:srgbClr>
                </a:solidFill>
                <a:latin typeface="Roboto" panose="00000700000000000000" pitchFamily="2" charset="0"/>
              </a:rPr>
              <a:t>Cronograma</a:t>
            </a:r>
            <a:endParaRPr lang="en-US" sz="4200" b="1" dirty="0">
              <a:solidFill>
                <a:srgbClr val="000002">
                  <a:alpha val="100000"/>
                </a:srgbClr>
              </a:solidFill>
              <a:latin typeface="Roboto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14443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3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84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85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tretch/>
        </p:blipFill>
        <p:spPr>
          <a:xfrm>
            <a:off x="0" y="6496199"/>
            <a:ext cx="18288000" cy="3790801"/>
          </a:xfrm>
          <a:prstGeom prst="rect">
            <a:avLst/>
          </a:prstGeom>
        </p:spPr>
      </p:pic>
      <p:pic>
        <p:nvPicPr>
          <p:cNvPr id="386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88" name="-431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119188" y="2143828"/>
            <a:ext cx="15425738" cy="6463308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r>
              <a:rPr lang="pt-BR" sz="2200" b="1" dirty="0">
                <a:solidFill>
                  <a:srgbClr val="000002">
                    <a:alpha val="100000"/>
                  </a:srgbClr>
                </a:solidFill>
                <a:latin typeface="Lora" panose="00000700000000000000" pitchFamily="2" charset="0"/>
              </a:rPr>
              <a:t>Semana 4 – 10/06 a 16/06</a:t>
            </a:r>
          </a:p>
          <a:p>
            <a:r>
              <a:rPr lang="pt-BR" sz="2200" dirty="0">
                <a:solidFill>
                  <a:srgbClr val="000002">
                    <a:alpha val="100000"/>
                  </a:srgbClr>
                </a:solidFill>
                <a:latin typeface="Lora" panose="00000700000000000000" pitchFamily="2" charset="0"/>
              </a:rPr>
              <a:t>Objetivo: Obter e avaliar os resultados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200" dirty="0">
                <a:solidFill>
                  <a:srgbClr val="000002">
                    <a:alpha val="100000"/>
                  </a:srgbClr>
                </a:solidFill>
                <a:latin typeface="Lora" panose="00000700000000000000" pitchFamily="2" charset="0"/>
              </a:rPr>
              <a:t>10 a 12/06: Rodar simulações automatizadas  </a:t>
            </a:r>
          </a:p>
          <a:p>
            <a:r>
              <a:rPr lang="pt-BR" sz="2200" dirty="0">
                <a:solidFill>
                  <a:srgbClr val="000002">
                    <a:alpha val="100000"/>
                  </a:srgbClr>
                </a:solidFill>
                <a:latin typeface="Lora" panose="00000700000000000000" pitchFamily="2" charset="0"/>
              </a:rPr>
              <a:t>                         Coletar resultados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200" dirty="0">
                <a:solidFill>
                  <a:srgbClr val="000002">
                    <a:alpha val="100000"/>
                  </a:srgbClr>
                </a:solidFill>
                <a:latin typeface="Lora" panose="00000700000000000000" pitchFamily="2" charset="0"/>
              </a:rPr>
              <a:t>13 a 16/06: Avaliar os resultados com base em métricas e comportamento do sistema</a:t>
            </a:r>
          </a:p>
          <a:p>
            <a:r>
              <a:rPr lang="pt-BR" sz="2200" dirty="0">
                <a:solidFill>
                  <a:srgbClr val="000002">
                    <a:alpha val="100000"/>
                  </a:srgbClr>
                </a:solidFill>
                <a:latin typeface="Lora" panose="00000700000000000000" pitchFamily="2" charset="0"/>
              </a:rPr>
              <a:t>                         Criar visualizações ou relatórios preliminares </a:t>
            </a:r>
          </a:p>
          <a:p>
            <a:endParaRPr lang="pt-BR" sz="2200" dirty="0">
              <a:solidFill>
                <a:srgbClr val="000002">
                  <a:alpha val="100000"/>
                </a:srgbClr>
              </a:solidFill>
              <a:latin typeface="Lora" panose="00000700000000000000" pitchFamily="2" charset="0"/>
            </a:endParaRPr>
          </a:p>
          <a:p>
            <a:r>
              <a:rPr lang="pt-BR" sz="2200" b="1" dirty="0">
                <a:solidFill>
                  <a:srgbClr val="000002">
                    <a:alpha val="100000"/>
                  </a:srgbClr>
                </a:solidFill>
                <a:latin typeface="Lora" panose="00000700000000000000" pitchFamily="2" charset="0"/>
              </a:rPr>
              <a:t>Semana 5 – 17/06 a 23/06</a:t>
            </a:r>
          </a:p>
          <a:p>
            <a:r>
              <a:rPr lang="pt-BR" sz="2200" dirty="0">
                <a:solidFill>
                  <a:srgbClr val="000002">
                    <a:alpha val="100000"/>
                  </a:srgbClr>
                </a:solidFill>
                <a:latin typeface="Lora" panose="00000700000000000000" pitchFamily="2" charset="0"/>
              </a:rPr>
              <a:t>Objetivo: Correções e redação do artigo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200" dirty="0">
                <a:solidFill>
                  <a:srgbClr val="000002">
                    <a:alpha val="100000"/>
                  </a:srgbClr>
                </a:solidFill>
                <a:latin typeface="Lora" panose="00000700000000000000" pitchFamily="2" charset="0"/>
              </a:rPr>
              <a:t>17 a 19/06: Corrigir eventuais erros na simulação, pipeline ou automações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200" dirty="0">
                <a:solidFill>
                  <a:srgbClr val="000002">
                    <a:alpha val="100000"/>
                  </a:srgbClr>
                </a:solidFill>
                <a:latin typeface="Lora" panose="00000700000000000000" pitchFamily="2" charset="0"/>
              </a:rPr>
              <a:t>20 a 23/06: Redigir o artigo técnico com base nos resultados obtidos</a:t>
            </a:r>
          </a:p>
          <a:p>
            <a:pPr lvl="1"/>
            <a:endParaRPr lang="pt-BR" sz="2200" dirty="0">
              <a:solidFill>
                <a:srgbClr val="000002">
                  <a:alpha val="100000"/>
                </a:srgbClr>
              </a:solidFill>
              <a:latin typeface="Lora" panose="00000700000000000000" pitchFamily="2" charset="0"/>
            </a:endParaRPr>
          </a:p>
          <a:p>
            <a:pPr algn="l"/>
            <a:r>
              <a:rPr lang="pt-BR" sz="2200" b="1" dirty="0">
                <a:solidFill>
                  <a:srgbClr val="000002">
                    <a:alpha val="100000"/>
                  </a:srgbClr>
                </a:solidFill>
                <a:latin typeface="Lora" panose="00000700000000000000" pitchFamily="2" charset="0"/>
              </a:rPr>
              <a:t>Semana Final – 24/06 e 25/06</a:t>
            </a:r>
          </a:p>
          <a:p>
            <a:pPr algn="l"/>
            <a:r>
              <a:rPr lang="pt-BR" sz="2200" dirty="0">
                <a:solidFill>
                  <a:srgbClr val="000002">
                    <a:alpha val="100000"/>
                  </a:srgbClr>
                </a:solidFill>
                <a:latin typeface="Lora" panose="00000700000000000000" pitchFamily="2" charset="0"/>
              </a:rPr>
              <a:t>Objetivo: Finalização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pt-BR" sz="2200" dirty="0">
                <a:solidFill>
                  <a:srgbClr val="000002">
                    <a:alpha val="100000"/>
                  </a:srgbClr>
                </a:solidFill>
                <a:latin typeface="Lora" panose="00000700000000000000" pitchFamily="2" charset="0"/>
              </a:rPr>
              <a:t>24/06 (</a:t>
            </a:r>
            <a:r>
              <a:rPr lang="pt-BR" sz="2200" dirty="0" err="1">
                <a:solidFill>
                  <a:srgbClr val="000002">
                    <a:alpha val="100000"/>
                  </a:srgbClr>
                </a:solidFill>
                <a:latin typeface="Lora" panose="00000700000000000000" pitchFamily="2" charset="0"/>
              </a:rPr>
              <a:t>seg</a:t>
            </a:r>
            <a:r>
              <a:rPr lang="pt-BR" sz="2200" dirty="0">
                <a:solidFill>
                  <a:srgbClr val="000002">
                    <a:alpha val="100000"/>
                  </a:srgbClr>
                </a:solidFill>
                <a:latin typeface="Lora" panose="00000700000000000000" pitchFamily="2" charset="0"/>
              </a:rPr>
              <a:t>): Revisar o artigo</a:t>
            </a:r>
          </a:p>
          <a:p>
            <a:pPr algn="l"/>
            <a:r>
              <a:rPr lang="pt-BR" sz="2200" dirty="0">
                <a:solidFill>
                  <a:srgbClr val="000002">
                    <a:alpha val="100000"/>
                  </a:srgbClr>
                </a:solidFill>
                <a:latin typeface="Lora" panose="00000700000000000000" pitchFamily="2" charset="0"/>
              </a:rPr>
              <a:t>			          Atualizar a documentação do repositório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pt-BR" sz="2200" dirty="0">
                <a:solidFill>
                  <a:srgbClr val="000002">
                    <a:alpha val="100000"/>
                  </a:srgbClr>
                </a:solidFill>
                <a:latin typeface="Lora" panose="00000700000000000000" pitchFamily="2" charset="0"/>
              </a:rPr>
              <a:t>25/06 (ter): Submissão do artigo</a:t>
            </a:r>
          </a:p>
          <a:p>
            <a:pPr algn="l"/>
            <a:r>
              <a:rPr lang="pt-BR" sz="2200" dirty="0">
                <a:solidFill>
                  <a:srgbClr val="000002">
                    <a:alpha val="100000"/>
                  </a:srgbClr>
                </a:solidFill>
                <a:latin typeface="Lora" panose="00000700000000000000" pitchFamily="2" charset="0"/>
              </a:rPr>
              <a:t>                          Backup e encerramento do projeto</a:t>
            </a:r>
            <a:endParaRPr lang="en-US" sz="2200" dirty="0">
              <a:solidFill>
                <a:srgbClr val="000002">
                  <a:alpha val="100000"/>
                </a:srgbClr>
              </a:solidFill>
              <a:latin typeface="Lora" panose="00000700000000000000" pitchFamily="2" charset="0"/>
            </a:endParaRPr>
          </a:p>
          <a:p>
            <a:pPr lvl="1"/>
            <a:endParaRPr lang="pt-BR" sz="2400" dirty="0">
              <a:solidFill>
                <a:srgbClr val="000002">
                  <a:alpha val="100000"/>
                </a:srgbClr>
              </a:solidFill>
              <a:latin typeface="Lora" panose="00000700000000000000" pitchFamily="2" charset="0"/>
            </a:endParaRPr>
          </a:p>
        </p:txBody>
      </p:sp>
      <p:sp>
        <p:nvSpPr>
          <p:cNvPr id="412" name="Click here to edit title-441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762000" y="723900"/>
            <a:ext cx="15197138" cy="644407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5334"/>
              </a:lnSpc>
            </a:pPr>
            <a:r>
              <a:rPr lang="en-US" sz="4200" b="1" dirty="0" err="1">
                <a:solidFill>
                  <a:srgbClr val="000002">
                    <a:alpha val="100000"/>
                  </a:srgbClr>
                </a:solidFill>
                <a:latin typeface="Roboto" panose="00000700000000000000" pitchFamily="2" charset="0"/>
              </a:rPr>
              <a:t>Cronograma</a:t>
            </a:r>
            <a:endParaRPr lang="en-US" sz="4200" b="1" dirty="0">
              <a:solidFill>
                <a:srgbClr val="000002">
                  <a:alpha val="100000"/>
                </a:srgbClr>
              </a:solidFill>
              <a:latin typeface="Roboto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41418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3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84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85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tretch/>
        </p:blipFill>
        <p:spPr>
          <a:xfrm>
            <a:off x="0" y="6496199"/>
            <a:ext cx="18288000" cy="3790801"/>
          </a:xfrm>
          <a:prstGeom prst="rect">
            <a:avLst/>
          </a:prstGeom>
        </p:spPr>
      </p:pic>
      <p:pic>
        <p:nvPicPr>
          <p:cNvPr id="386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tretch/>
        </p:blipFill>
        <p:spPr>
          <a:xfrm>
            <a:off x="0" y="-182880"/>
            <a:ext cx="18288000" cy="10287000"/>
          </a:xfrm>
          <a:prstGeom prst="rect">
            <a:avLst/>
          </a:prstGeom>
        </p:spPr>
      </p:pic>
      <p:sp>
        <p:nvSpPr>
          <p:cNvPr id="388" name="-431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119188" y="2143828"/>
            <a:ext cx="15425738" cy="39645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3288"/>
              </a:lnSpc>
            </a:pPr>
            <a:endParaRPr lang="en-US" sz="2400" dirty="0">
              <a:solidFill>
                <a:srgbClr val="000002">
                  <a:alpha val="100000"/>
                </a:srgbClr>
              </a:solidFill>
              <a:latin typeface="Lora" panose="00000700000000000000" pitchFamily="2" charset="0"/>
            </a:endParaRPr>
          </a:p>
        </p:txBody>
      </p:sp>
      <p:sp>
        <p:nvSpPr>
          <p:cNvPr id="412" name="Click here to edit title-441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762000" y="723900"/>
            <a:ext cx="15197138" cy="644407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5334"/>
              </a:lnSpc>
            </a:pPr>
            <a:r>
              <a:rPr lang="en-US" sz="4200" b="1" dirty="0" err="1">
                <a:solidFill>
                  <a:srgbClr val="000002">
                    <a:alpha val="100000"/>
                  </a:srgbClr>
                </a:solidFill>
                <a:latin typeface="Roboto" panose="00000700000000000000" pitchFamily="2" charset="0"/>
              </a:rPr>
              <a:t>Cronograma</a:t>
            </a:r>
            <a:r>
              <a:rPr lang="en-US" sz="4200" b="1" dirty="0">
                <a:solidFill>
                  <a:srgbClr val="000002">
                    <a:alpha val="100000"/>
                  </a:srgbClr>
                </a:solidFill>
                <a:latin typeface="Roboto" panose="00000700000000000000" pitchFamily="2" charset="0"/>
              </a:rPr>
              <a:t> </a:t>
            </a:r>
            <a:r>
              <a:rPr lang="en-US" sz="4200" b="1" dirty="0" err="1">
                <a:solidFill>
                  <a:srgbClr val="000002">
                    <a:alpha val="100000"/>
                  </a:srgbClr>
                </a:solidFill>
                <a:latin typeface="Roboto" panose="00000700000000000000" pitchFamily="2" charset="0"/>
              </a:rPr>
              <a:t>em</a:t>
            </a:r>
            <a:r>
              <a:rPr lang="en-US" sz="4200" b="1" dirty="0">
                <a:solidFill>
                  <a:srgbClr val="000002">
                    <a:alpha val="100000"/>
                  </a:srgbClr>
                </a:solidFill>
                <a:latin typeface="Roboto" panose="00000700000000000000" pitchFamily="2" charset="0"/>
              </a:rPr>
              <a:t> Gantt</a:t>
            </a:r>
          </a:p>
        </p:txBody>
      </p:sp>
      <p:pic>
        <p:nvPicPr>
          <p:cNvPr id="3" name="Imagem 2" descr="Linha do tempo&#10;&#10;Descrição gerada automaticamente">
            <a:extLst>
              <a:ext uri="{FF2B5EF4-FFF2-40B4-BE49-F238E27FC236}">
                <a16:creationId xmlns:a16="http://schemas.microsoft.com/office/drawing/2014/main" id="{EB1175C6-940F-46C4-8972-C52354C7443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81" t="11350" r="41167" b="32035"/>
          <a:stretch/>
        </p:blipFill>
        <p:spPr>
          <a:xfrm>
            <a:off x="855496" y="3337560"/>
            <a:ext cx="1657335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6255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16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17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tretch/>
        </p:blipFill>
        <p:spPr>
          <a:xfrm>
            <a:off x="12953428" y="0"/>
            <a:ext cx="5334000" cy="10287000"/>
          </a:xfrm>
          <a:prstGeom prst="rect">
            <a:avLst/>
          </a:prstGeom>
        </p:spPr>
      </p:pic>
      <p:pic>
        <p:nvPicPr>
          <p:cNvPr id="318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tretch/>
        </p:blipFill>
        <p:spPr>
          <a:xfrm>
            <a:off x="5257800" y="0"/>
            <a:ext cx="13030200" cy="10287000"/>
          </a:xfrm>
          <a:prstGeom prst="rect">
            <a:avLst/>
          </a:prstGeom>
        </p:spPr>
      </p:pic>
      <p:pic>
        <p:nvPicPr>
          <p:cNvPr id="320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</a:blip>
          <a:stretch/>
        </p:blipFill>
        <p:spPr>
          <a:xfrm>
            <a:off x="7543800" y="2019300"/>
            <a:ext cx="914400" cy="914400"/>
          </a:xfrm>
          <a:prstGeom prst="rect">
            <a:avLst/>
          </a:prstGeom>
        </p:spPr>
      </p:pic>
      <p:pic>
        <p:nvPicPr>
          <p:cNvPr id="322" name="iconNode0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/>
            <a:extLst>
              <a:ext uri="{11C5FD41-A684-4E74-86ED-5B28E1AE388D}">
                <asvg:svgBlip xmlns:asvg="http://schemas.microsoft.com/office/drawing/2016/SVG/main" xmlns:p14="http://schemas.microsoft.com/office/powerpoint/2010/main" xmlns:a14="http://schemas.microsoft.com/office/drawing/2010/main" xmlns:a16="http://schemas.microsoft.com/office/drawing/2014/main" xmlns="" r:embed="rId32"/>
                <a14:useLocalDpi xmlns:a14="http://schemas.microsoft.com/office/drawing/2010/main" xmlns:p14="http://schemas.microsoft.com/office/powerpoint/2010/main" xmlns:asvg="http://schemas.microsoft.com/office/drawing/2016/SVG/main" xmlns:a16="http://schemas.microsoft.com/office/drawing/2014/main" xmlns="" val="0"/>
              </a:ext>
            </a:extLst>
          </a:blip>
          <a:srcRect/>
          <a:stretch/>
        </p:blipFill>
        <p:spPr>
          <a:xfrm>
            <a:off x="7772400" y="2247900"/>
            <a:ext cx="457200" cy="457200"/>
          </a:xfrm>
          <a:prstGeom prst="rect">
            <a:avLst/>
          </a:prstGeom>
        </p:spPr>
      </p:pic>
      <p:sp>
        <p:nvSpPr>
          <p:cNvPr id="324" name="Primary Heading-0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8763000" y="2097786"/>
            <a:ext cx="8415338" cy="77152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982"/>
              </a:lnSpc>
            </a:pPr>
            <a:r>
              <a:rPr lang="en-US" sz="2100" dirty="0">
                <a:solidFill>
                  <a:srgbClr val="000002">
                    <a:alpha val="100000"/>
                  </a:srgbClr>
                </a:solidFill>
                <a:latin typeface="Lora" panose="00000700000000000000" pitchFamily="2" charset="0"/>
              </a:rPr>
              <a:t>O TCC desenvolveu uma IHM para </a:t>
            </a:r>
            <a:r>
              <a:rPr lang="en-US" sz="2100" dirty="0" err="1">
                <a:solidFill>
                  <a:srgbClr val="000002">
                    <a:alpha val="100000"/>
                  </a:srgbClr>
                </a:solidFill>
                <a:latin typeface="Lora" panose="00000700000000000000" pitchFamily="2" charset="0"/>
              </a:rPr>
              <a:t>predição</a:t>
            </a:r>
            <a:r>
              <a:rPr lang="en-US" sz="2100" dirty="0">
                <a:solidFill>
                  <a:srgbClr val="000002">
                    <a:alpha val="100000"/>
                  </a:srgbClr>
                </a:solidFill>
                <a:latin typeface="Lora" panose="00000700000000000000" pitchFamily="2" charset="0"/>
              </a:rPr>
              <a:t> da </a:t>
            </a:r>
            <a:r>
              <a:rPr lang="en-US" sz="2100" dirty="0" err="1">
                <a:solidFill>
                  <a:srgbClr val="000002">
                    <a:alpha val="100000"/>
                  </a:srgbClr>
                </a:solidFill>
                <a:latin typeface="Lora" panose="00000700000000000000" pitchFamily="2" charset="0"/>
              </a:rPr>
              <a:t>variação</a:t>
            </a:r>
            <a:r>
              <a:rPr lang="en-US" sz="2100" dirty="0">
                <a:solidFill>
                  <a:srgbClr val="000002">
                    <a:alpha val="100000"/>
                  </a:srgbClr>
                </a:solidFill>
                <a:latin typeface="Lora" panose="00000700000000000000" pitchFamily="2" charset="0"/>
              </a:rPr>
              <a:t> de tensão baseada em simulações preditivas com Organon.</a:t>
            </a:r>
          </a:p>
        </p:txBody>
      </p:sp>
      <p:pic>
        <p:nvPicPr>
          <p:cNvPr id="326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</a:blip>
          <a:stretch/>
        </p:blipFill>
        <p:spPr>
          <a:xfrm>
            <a:off x="7543800" y="3352800"/>
            <a:ext cx="914400" cy="914400"/>
          </a:xfrm>
          <a:prstGeom prst="rect">
            <a:avLst/>
          </a:prstGeom>
        </p:spPr>
      </p:pic>
      <p:pic>
        <p:nvPicPr>
          <p:cNvPr id="328" name="iconNode1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33">
            <a:alphaModFix/>
            <a:extLst>
              <a:ext uri="{69BD1297-548A-49E5-AF20-C94F85FD0826}">
                <asvg:svgBlip xmlns:asvg="http://schemas.microsoft.com/office/drawing/2016/SVG/main" xmlns:p14="http://schemas.microsoft.com/office/powerpoint/2010/main" xmlns:a14="http://schemas.microsoft.com/office/drawing/2010/main" xmlns:a16="http://schemas.microsoft.com/office/drawing/2014/main" xmlns="" r:embed="rId37"/>
                <a14:useLocalDpi xmlns:a14="http://schemas.microsoft.com/office/drawing/2010/main" xmlns:p14="http://schemas.microsoft.com/office/powerpoint/2010/main" xmlns:asvg="http://schemas.microsoft.com/office/drawing/2016/SVG/main" xmlns:a16="http://schemas.microsoft.com/office/drawing/2014/main" xmlns="" val="0"/>
              </a:ext>
            </a:extLst>
          </a:blip>
          <a:srcRect/>
          <a:stretch/>
        </p:blipFill>
        <p:spPr>
          <a:xfrm>
            <a:off x="7772400" y="3581400"/>
            <a:ext cx="457200" cy="457200"/>
          </a:xfrm>
          <a:prstGeom prst="rect">
            <a:avLst/>
          </a:prstGeom>
        </p:spPr>
      </p:pic>
      <p:sp>
        <p:nvSpPr>
          <p:cNvPr id="330" name="Primary Heading-1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8763000" y="3620548"/>
            <a:ext cx="8415338" cy="39052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982"/>
              </a:lnSpc>
            </a:pPr>
            <a:r>
              <a:rPr lang="en-US" sz="2100" dirty="0">
                <a:solidFill>
                  <a:srgbClr val="000002">
                    <a:alpha val="100000"/>
                  </a:srgbClr>
                </a:solidFill>
                <a:latin typeface="Lora" panose="00000700000000000000" pitchFamily="2" charset="0"/>
              </a:rPr>
              <a:t>Dissertação é continuação do TCC, mas vai utilizar otimização.</a:t>
            </a:r>
          </a:p>
        </p:txBody>
      </p:sp>
      <p:pic>
        <p:nvPicPr>
          <p:cNvPr id="332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</a:blip>
          <a:stretch/>
        </p:blipFill>
        <p:spPr>
          <a:xfrm>
            <a:off x="7543800" y="4686300"/>
            <a:ext cx="914400" cy="914400"/>
          </a:xfrm>
          <a:prstGeom prst="rect">
            <a:avLst/>
          </a:prstGeom>
        </p:spPr>
      </p:pic>
      <p:pic>
        <p:nvPicPr>
          <p:cNvPr id="334" name="iconNode2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38">
            <a:alphaModFix/>
            <a:extLst>
              <a:ext uri="{4779FC22-1EFF-40CB-9D61-962C683DAC77}">
                <asvg:svgBlip xmlns:asvg="http://schemas.microsoft.com/office/drawing/2016/SVG/main" xmlns:p14="http://schemas.microsoft.com/office/powerpoint/2010/main" xmlns:a14="http://schemas.microsoft.com/office/drawing/2010/main" xmlns:a16="http://schemas.microsoft.com/office/drawing/2014/main" xmlns="" r:embed="rId42"/>
                <a14:useLocalDpi xmlns:a14="http://schemas.microsoft.com/office/drawing/2010/main" xmlns:p14="http://schemas.microsoft.com/office/powerpoint/2010/main" xmlns:asvg="http://schemas.microsoft.com/office/drawing/2016/SVG/main" xmlns:a16="http://schemas.microsoft.com/office/drawing/2014/main" xmlns="" val="0"/>
              </a:ext>
            </a:extLst>
          </a:blip>
          <a:srcRect/>
          <a:stretch/>
        </p:blipFill>
        <p:spPr>
          <a:xfrm>
            <a:off x="7772400" y="4914900"/>
            <a:ext cx="457200" cy="457200"/>
          </a:xfrm>
          <a:prstGeom prst="rect">
            <a:avLst/>
          </a:prstGeom>
        </p:spPr>
      </p:pic>
      <p:sp>
        <p:nvSpPr>
          <p:cNvPr id="336" name="Primary Heading-2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8763000" y="4764786"/>
            <a:ext cx="8415338" cy="77152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982"/>
              </a:lnSpc>
            </a:pPr>
            <a:r>
              <a:rPr lang="en-US" sz="2100" dirty="0">
                <a:solidFill>
                  <a:srgbClr val="000002">
                    <a:alpha val="100000"/>
                  </a:srgbClr>
                </a:solidFill>
                <a:latin typeface="Lora" panose="00000700000000000000" pitchFamily="2" charset="0"/>
              </a:rPr>
              <a:t>Desligamentos simulados mostravam impacto preditivos para o operador.</a:t>
            </a:r>
          </a:p>
        </p:txBody>
      </p:sp>
      <p:pic>
        <p:nvPicPr>
          <p:cNvPr id="338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</a:blip>
          <a:stretch/>
        </p:blipFill>
        <p:spPr>
          <a:xfrm>
            <a:off x="7543800" y="6019800"/>
            <a:ext cx="914400" cy="914400"/>
          </a:xfrm>
          <a:prstGeom prst="rect">
            <a:avLst/>
          </a:prstGeom>
        </p:spPr>
      </p:pic>
      <p:pic>
        <p:nvPicPr>
          <p:cNvPr id="340" name="iconNode3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43">
            <a:alphaModFix/>
            <a:extLst>
              <a:ext uri="{5DEAD3D8-A2E4-4BBD-82A4-4A491BB37F1B}">
                <asvg:svgBlip xmlns:asvg="http://schemas.microsoft.com/office/drawing/2016/SVG/main" xmlns:p14="http://schemas.microsoft.com/office/powerpoint/2010/main" xmlns:a14="http://schemas.microsoft.com/office/drawing/2010/main" xmlns:a16="http://schemas.microsoft.com/office/drawing/2014/main" xmlns="" r:embed="rId47"/>
                <a14:useLocalDpi xmlns:a14="http://schemas.microsoft.com/office/drawing/2010/main" xmlns:p14="http://schemas.microsoft.com/office/powerpoint/2010/main" xmlns:asvg="http://schemas.microsoft.com/office/drawing/2016/SVG/main" xmlns:a16="http://schemas.microsoft.com/office/drawing/2014/main" xmlns="" val="0"/>
              </a:ext>
            </a:extLst>
          </a:blip>
          <a:srcRect/>
          <a:stretch/>
        </p:blipFill>
        <p:spPr>
          <a:xfrm>
            <a:off x="7772400" y="6248400"/>
            <a:ext cx="457200" cy="457200"/>
          </a:xfrm>
          <a:prstGeom prst="rect">
            <a:avLst/>
          </a:prstGeom>
        </p:spPr>
      </p:pic>
      <p:sp>
        <p:nvSpPr>
          <p:cNvPr id="342" name="Primary Heading-3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8763000" y="6098286"/>
            <a:ext cx="8415338" cy="77152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982"/>
              </a:lnSpc>
            </a:pPr>
            <a:r>
              <a:rPr lang="en-US" sz="2100" dirty="0">
                <a:solidFill>
                  <a:srgbClr val="000002">
                    <a:alpha val="100000"/>
                  </a:srgbClr>
                </a:solidFill>
                <a:latin typeface="Lora" panose="00000700000000000000" pitchFamily="2" charset="0"/>
              </a:rPr>
              <a:t>Este artigo adapta o trabalho usando o Pandapower e o sistema IEEE 14 barras.</a:t>
            </a:r>
          </a:p>
        </p:txBody>
      </p:sp>
      <p:pic>
        <p:nvPicPr>
          <p:cNvPr id="344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</a:blip>
          <a:stretch/>
        </p:blipFill>
        <p:spPr>
          <a:xfrm>
            <a:off x="7543800" y="7353300"/>
            <a:ext cx="914400" cy="914400"/>
          </a:xfrm>
          <a:prstGeom prst="rect">
            <a:avLst/>
          </a:prstGeom>
        </p:spPr>
      </p:pic>
      <p:pic>
        <p:nvPicPr>
          <p:cNvPr id="346" name="iconNode4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48">
            <a:alphaModFix/>
            <a:extLst>
              <a:ext uri="{609B7F62-3E04-4C47-9856-A78840258A40}">
                <asvg:svgBlip xmlns:asvg="http://schemas.microsoft.com/office/drawing/2016/SVG/main" xmlns:p14="http://schemas.microsoft.com/office/powerpoint/2010/main" xmlns:a14="http://schemas.microsoft.com/office/drawing/2010/main" xmlns:a16="http://schemas.microsoft.com/office/drawing/2014/main" xmlns="" r:embed="rId52"/>
                <a14:useLocalDpi xmlns:a14="http://schemas.microsoft.com/office/drawing/2010/main" xmlns:p14="http://schemas.microsoft.com/office/powerpoint/2010/main" xmlns:asvg="http://schemas.microsoft.com/office/drawing/2016/SVG/main" xmlns:a16="http://schemas.microsoft.com/office/drawing/2014/main" xmlns="" val="0"/>
              </a:ext>
            </a:extLst>
          </a:blip>
          <a:srcRect/>
          <a:stretch/>
        </p:blipFill>
        <p:spPr>
          <a:xfrm>
            <a:off x="7772400" y="7581900"/>
            <a:ext cx="457200" cy="457200"/>
          </a:xfrm>
          <a:prstGeom prst="rect">
            <a:avLst/>
          </a:prstGeom>
        </p:spPr>
      </p:pic>
      <p:sp>
        <p:nvSpPr>
          <p:cNvPr id="348" name="Primary Heading-4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8763000" y="7431786"/>
            <a:ext cx="8415338" cy="77152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982"/>
              </a:lnSpc>
            </a:pPr>
            <a:r>
              <a:rPr lang="en-US" sz="2100" dirty="0">
                <a:solidFill>
                  <a:srgbClr val="000002">
                    <a:alpha val="100000"/>
                  </a:srgbClr>
                </a:solidFill>
                <a:latin typeface="Lora" panose="00000700000000000000" pitchFamily="2" charset="0"/>
              </a:rPr>
              <a:t>O objetivo é construir uma base replicável, automatizada e com potencial de uso futuro.</a:t>
            </a:r>
          </a:p>
        </p:txBody>
      </p:sp>
      <p:sp>
        <p:nvSpPr>
          <p:cNvPr id="350" name="Click here to edit title-493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800100" y="4762500"/>
            <a:ext cx="5595938" cy="69532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5334"/>
              </a:lnSpc>
            </a:pPr>
            <a:r>
              <a:rPr lang="en-US" sz="4200" b="1" dirty="0">
                <a:solidFill>
                  <a:srgbClr val="000002">
                    <a:alpha val="100000"/>
                  </a:srgbClr>
                </a:solidFill>
                <a:latin typeface="Roboto" panose="00000700000000000000" pitchFamily="2" charset="0"/>
              </a:rPr>
              <a:t>Motivação</a:t>
            </a:r>
          </a:p>
        </p:txBody>
      </p:sp>
    </p:spTree>
    <p:extLst>
      <p:ext uri="{BB962C8B-B14F-4D97-AF65-F5344CB8AC3E}">
        <p14:creationId xmlns:p14="http://schemas.microsoft.com/office/powerpoint/2010/main" val="36480479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55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56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tretch/>
        </p:blipFill>
        <p:spPr>
          <a:xfrm>
            <a:off x="12953428" y="0"/>
            <a:ext cx="5334000" cy="10287000"/>
          </a:xfrm>
          <a:prstGeom prst="rect">
            <a:avLst/>
          </a:prstGeom>
        </p:spPr>
      </p:pic>
      <p:pic>
        <p:nvPicPr>
          <p:cNvPr id="357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tretch/>
        </p:blipFill>
        <p:spPr>
          <a:xfrm>
            <a:off x="5257800" y="0"/>
            <a:ext cx="13030200" cy="10287000"/>
          </a:xfrm>
          <a:prstGeom prst="rect">
            <a:avLst/>
          </a:prstGeom>
        </p:spPr>
      </p:pic>
      <p:pic>
        <p:nvPicPr>
          <p:cNvPr id="359" name="iconNode0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  <a:extLst>
              <a:ext uri="{B41C9596-DE3A-497B-A760-2FFB2014799C}">
                <asvg:svgBlip xmlns:asvg="http://schemas.microsoft.com/office/drawing/2016/SVG/main" xmlns:p14="http://schemas.microsoft.com/office/powerpoint/2010/main" xmlns:a14="http://schemas.microsoft.com/office/drawing/2010/main" xmlns:a16="http://schemas.microsoft.com/office/drawing/2014/main" xmlns="" r:embed="rId65"/>
                <a14:useLocalDpi xmlns:a14="http://schemas.microsoft.com/office/drawing/2010/main" xmlns:p14="http://schemas.microsoft.com/office/powerpoint/2010/main" xmlns:asvg="http://schemas.microsoft.com/office/drawing/2016/SVG/main" xmlns:a16="http://schemas.microsoft.com/office/drawing/2014/main" xmlns="" val="0"/>
              </a:ext>
            </a:extLst>
          </a:blip>
          <a:srcRect/>
          <a:stretch/>
        </p:blipFill>
        <p:spPr>
          <a:xfrm>
            <a:off x="7543800" y="3314700"/>
            <a:ext cx="457200" cy="457200"/>
          </a:xfrm>
          <a:prstGeom prst="rect">
            <a:avLst/>
          </a:prstGeom>
        </p:spPr>
      </p:pic>
      <p:sp>
        <p:nvSpPr>
          <p:cNvPr id="361" name="Primary Heading-0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8183880" y="3353848"/>
            <a:ext cx="8996362" cy="39052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982"/>
              </a:lnSpc>
            </a:pPr>
            <a:r>
              <a:rPr lang="en-US" sz="2100" dirty="0">
                <a:solidFill>
                  <a:srgbClr val="000002">
                    <a:alpha val="100000"/>
                  </a:srgbClr>
                </a:solidFill>
                <a:latin typeface="Lora" panose="00000700000000000000" pitchFamily="2" charset="0"/>
              </a:rPr>
              <a:t> PandaPower  – simulação do sistema elétrico</a:t>
            </a:r>
          </a:p>
        </p:txBody>
      </p:sp>
      <p:pic>
        <p:nvPicPr>
          <p:cNvPr id="363" name="iconNode1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66">
            <a:alphaModFix/>
            <a:extLst>
              <a:ext uri="{D5AD86D5-0317-4D48-B84A-522DE379D659}">
                <asvg:svgBlip xmlns:asvg="http://schemas.microsoft.com/office/drawing/2016/SVG/main" xmlns:p14="http://schemas.microsoft.com/office/powerpoint/2010/main" xmlns:a14="http://schemas.microsoft.com/office/drawing/2010/main" xmlns:a16="http://schemas.microsoft.com/office/drawing/2014/main" xmlns="" r:embed="rId68"/>
                <a14:useLocalDpi xmlns:a14="http://schemas.microsoft.com/office/drawing/2010/main" xmlns:p14="http://schemas.microsoft.com/office/powerpoint/2010/main" xmlns:asvg="http://schemas.microsoft.com/office/drawing/2016/SVG/main" xmlns:a16="http://schemas.microsoft.com/office/drawing/2014/main" xmlns="" val="0"/>
              </a:ext>
            </a:extLst>
          </a:blip>
          <a:srcRect/>
          <a:stretch/>
        </p:blipFill>
        <p:spPr>
          <a:xfrm>
            <a:off x="7543800" y="4114800"/>
            <a:ext cx="457200" cy="457200"/>
          </a:xfrm>
          <a:prstGeom prst="rect">
            <a:avLst/>
          </a:prstGeom>
        </p:spPr>
      </p:pic>
      <p:sp>
        <p:nvSpPr>
          <p:cNvPr id="365" name="Primary Heading-1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8183880" y="4153948"/>
            <a:ext cx="8996362" cy="39052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982"/>
              </a:lnSpc>
            </a:pPr>
            <a:r>
              <a:rPr lang="en-US" sz="2100" dirty="0">
                <a:solidFill>
                  <a:srgbClr val="000002">
                    <a:alpha val="100000"/>
                  </a:srgbClr>
                </a:solidFill>
                <a:latin typeface="Lora" panose="00000700000000000000" pitchFamily="2" charset="0"/>
              </a:rPr>
              <a:t> Prefect  – orquestração de tarefas e workflows</a:t>
            </a:r>
          </a:p>
        </p:txBody>
      </p:sp>
      <p:pic>
        <p:nvPicPr>
          <p:cNvPr id="367" name="iconNode2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69">
            <a:alphaModFix/>
            <a:extLst>
              <a:ext uri="{BC06F81F-2B0F-4B24-9914-0ED7FFBD019C}">
                <asvg:svgBlip xmlns:asvg="http://schemas.microsoft.com/office/drawing/2016/SVG/main" xmlns:p14="http://schemas.microsoft.com/office/powerpoint/2010/main" xmlns:a14="http://schemas.microsoft.com/office/drawing/2010/main" xmlns:a16="http://schemas.microsoft.com/office/drawing/2014/main" xmlns="" r:embed="rId71"/>
                <a14:useLocalDpi xmlns:a14="http://schemas.microsoft.com/office/drawing/2010/main" xmlns:p14="http://schemas.microsoft.com/office/powerpoint/2010/main" xmlns:asvg="http://schemas.microsoft.com/office/drawing/2016/SVG/main" xmlns:a16="http://schemas.microsoft.com/office/drawing/2014/main" xmlns="" val="0"/>
              </a:ext>
            </a:extLst>
          </a:blip>
          <a:srcRect/>
          <a:stretch/>
        </p:blipFill>
        <p:spPr>
          <a:xfrm>
            <a:off x="7543800" y="4914900"/>
            <a:ext cx="457200" cy="457200"/>
          </a:xfrm>
          <a:prstGeom prst="rect">
            <a:avLst/>
          </a:prstGeom>
        </p:spPr>
      </p:pic>
      <p:sp>
        <p:nvSpPr>
          <p:cNvPr id="369" name="Primary Heading-2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8183880" y="4954048"/>
            <a:ext cx="8996362" cy="39052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982"/>
              </a:lnSpc>
            </a:pPr>
            <a:r>
              <a:rPr lang="en-US" sz="2100" dirty="0">
                <a:solidFill>
                  <a:srgbClr val="000002">
                    <a:alpha val="100000"/>
                  </a:srgbClr>
                </a:solidFill>
                <a:latin typeface="Lora" panose="00000700000000000000" pitchFamily="2" charset="0"/>
              </a:rPr>
              <a:t> Docker  – containerização e padronização do ambiente</a:t>
            </a:r>
          </a:p>
        </p:txBody>
      </p:sp>
      <p:pic>
        <p:nvPicPr>
          <p:cNvPr id="371" name="iconNode3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72">
            <a:alphaModFix/>
            <a:extLst>
              <a:ext uri="{F1C8A0F5-9C5F-4B76-9D36-4D140CB19345}">
                <asvg:svgBlip xmlns:asvg="http://schemas.microsoft.com/office/drawing/2016/SVG/main" xmlns:p14="http://schemas.microsoft.com/office/powerpoint/2010/main" xmlns:a14="http://schemas.microsoft.com/office/drawing/2010/main" xmlns:a16="http://schemas.microsoft.com/office/drawing/2014/main" xmlns="" r:embed="rId74"/>
                <a14:useLocalDpi xmlns:a14="http://schemas.microsoft.com/office/drawing/2010/main" xmlns:p14="http://schemas.microsoft.com/office/powerpoint/2010/main" xmlns:asvg="http://schemas.microsoft.com/office/drawing/2016/SVG/main" xmlns:a16="http://schemas.microsoft.com/office/drawing/2014/main" xmlns="" val="0"/>
              </a:ext>
            </a:extLst>
          </a:blip>
          <a:srcRect/>
          <a:stretch/>
        </p:blipFill>
        <p:spPr>
          <a:xfrm>
            <a:off x="7543800" y="5715000"/>
            <a:ext cx="457200" cy="457200"/>
          </a:xfrm>
          <a:prstGeom prst="rect">
            <a:avLst/>
          </a:prstGeom>
        </p:spPr>
      </p:pic>
      <p:sp>
        <p:nvSpPr>
          <p:cNvPr id="373" name="Primary Heading-3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8183880" y="5754148"/>
            <a:ext cx="8996362" cy="39052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982"/>
              </a:lnSpc>
            </a:pPr>
            <a:r>
              <a:rPr lang="en-US" sz="2100" dirty="0">
                <a:solidFill>
                  <a:srgbClr val="000002">
                    <a:alpha val="100000"/>
                  </a:srgbClr>
                </a:solidFill>
                <a:latin typeface="Lora" panose="00000700000000000000" pitchFamily="2" charset="0"/>
              </a:rPr>
              <a:t> GitHub Actions  – CI/CD para testes e automações</a:t>
            </a:r>
          </a:p>
        </p:txBody>
      </p:sp>
      <p:pic>
        <p:nvPicPr>
          <p:cNvPr id="375" name="iconNode4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75">
            <a:alphaModFix/>
            <a:extLst>
              <a:ext uri="{1055CE93-0B5E-471A-A7D1-ECF7C740EE93}">
                <asvg:svgBlip xmlns:asvg="http://schemas.microsoft.com/office/drawing/2016/SVG/main" xmlns:p14="http://schemas.microsoft.com/office/powerpoint/2010/main" xmlns:a14="http://schemas.microsoft.com/office/drawing/2010/main" xmlns:a16="http://schemas.microsoft.com/office/drawing/2014/main" xmlns="" r:embed="rId77"/>
                <a14:useLocalDpi xmlns:a14="http://schemas.microsoft.com/office/drawing/2010/main" xmlns:p14="http://schemas.microsoft.com/office/powerpoint/2010/main" xmlns:asvg="http://schemas.microsoft.com/office/drawing/2016/SVG/main" xmlns:a16="http://schemas.microsoft.com/office/drawing/2014/main" xmlns="" val="0"/>
              </a:ext>
            </a:extLst>
          </a:blip>
          <a:srcRect/>
          <a:stretch/>
        </p:blipFill>
        <p:spPr>
          <a:xfrm>
            <a:off x="7543800" y="6515100"/>
            <a:ext cx="457200" cy="457200"/>
          </a:xfrm>
          <a:prstGeom prst="rect">
            <a:avLst/>
          </a:prstGeom>
        </p:spPr>
      </p:pic>
      <p:sp>
        <p:nvSpPr>
          <p:cNvPr id="377" name="Primary Heading-4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8183880" y="6554248"/>
            <a:ext cx="8996362" cy="39052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982"/>
              </a:lnSpc>
            </a:pPr>
            <a:r>
              <a:rPr lang="en-US" sz="2100" dirty="0">
                <a:solidFill>
                  <a:srgbClr val="000002">
                    <a:alpha val="100000"/>
                  </a:srgbClr>
                </a:solidFill>
                <a:latin typeface="Lora" panose="00000700000000000000" pitchFamily="2" charset="0"/>
              </a:rPr>
              <a:t> CSV/JSON  – para armazenamento e análise dos dados</a:t>
            </a:r>
          </a:p>
        </p:txBody>
      </p:sp>
      <p:sp>
        <p:nvSpPr>
          <p:cNvPr id="379" name="Click here to edit title-433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800100" y="4435697"/>
            <a:ext cx="5595938" cy="135255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5334"/>
              </a:lnSpc>
            </a:pPr>
            <a:r>
              <a:rPr lang="en-US" sz="4200" b="1" dirty="0">
                <a:solidFill>
                  <a:srgbClr val="000002">
                    <a:alpha val="100000"/>
                  </a:srgbClr>
                </a:solidFill>
                <a:latin typeface="Roboto" panose="00000700000000000000" pitchFamily="2" charset="0"/>
              </a:rPr>
              <a:t>Ferramentas e Tecnologias</a:t>
            </a:r>
          </a:p>
        </p:txBody>
      </p:sp>
    </p:spTree>
    <p:extLst>
      <p:ext uri="{BB962C8B-B14F-4D97-AF65-F5344CB8AC3E}">
        <p14:creationId xmlns:p14="http://schemas.microsoft.com/office/powerpoint/2010/main" val="36480479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3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84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85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tretch/>
        </p:blipFill>
        <p:spPr>
          <a:xfrm>
            <a:off x="0" y="6496199"/>
            <a:ext cx="18288000" cy="3790801"/>
          </a:xfrm>
          <a:prstGeom prst="rect">
            <a:avLst/>
          </a:prstGeom>
        </p:spPr>
      </p:pic>
      <p:pic>
        <p:nvPicPr>
          <p:cNvPr id="386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88" name="-431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752600" y="3339751"/>
            <a:ext cx="15425738" cy="42862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3288"/>
              </a:lnSpc>
            </a:pPr>
            <a:r>
              <a:rPr lang="en-US" sz="2400" dirty="0">
                <a:solidFill>
                  <a:srgbClr val="000002">
                    <a:alpha val="100000"/>
                  </a:srgbClr>
                </a:solidFill>
                <a:latin typeface="Lora" panose="00000700000000000000" pitchFamily="2" charset="0"/>
              </a:rPr>
              <a:t>Carregar sistema (IEEE 14 barras) no Pandapower</a:t>
            </a:r>
          </a:p>
        </p:txBody>
      </p:sp>
      <p:pic>
        <p:nvPicPr>
          <p:cNvPr id="389" name="::before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</a:blip>
          <a:stretch/>
        </p:blipFill>
        <p:spPr>
          <a:xfrm>
            <a:off x="1143000" y="3338989"/>
            <a:ext cx="419100" cy="419100"/>
          </a:xfrm>
          <a:prstGeom prst="rect">
            <a:avLst/>
          </a:prstGeom>
        </p:spPr>
      </p:pic>
      <p:sp>
        <p:nvSpPr>
          <p:cNvPr id="390" name="::before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119188" y="3315176"/>
            <a:ext cx="466725" cy="46672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ctr">
            <a:spAutoFit/>
          </a:bodyPr>
          <a:lstStyle/>
          <a:p>
            <a:pPr algn="ctr">
              <a:lnSpc>
                <a:spcPts val="3288"/>
              </a:lnSpc>
            </a:pPr>
            <a:r>
              <a:rPr lang="en-US" sz="1485" dirty="0">
                <a:solidFill>
                  <a:srgbClr val="FFFFFF">
                    <a:alpha val="100000"/>
                  </a:srgbClr>
                </a:solidFill>
                <a:latin typeface="Lora" panose="00000700000000000000" pitchFamily="2" charset="0"/>
              </a:rPr>
              <a:t>01</a:t>
            </a:r>
          </a:p>
        </p:txBody>
      </p:sp>
      <p:sp>
        <p:nvSpPr>
          <p:cNvPr id="391" name="-497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752600" y="3947827"/>
            <a:ext cx="15425738" cy="42862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3288"/>
              </a:lnSpc>
            </a:pPr>
            <a:r>
              <a:rPr lang="en-US" sz="2400" dirty="0">
                <a:solidFill>
                  <a:srgbClr val="000002">
                    <a:alpha val="100000"/>
                  </a:srgbClr>
                </a:solidFill>
                <a:latin typeface="Lora" panose="00000700000000000000" pitchFamily="2" charset="0"/>
              </a:rPr>
              <a:t>Rodar fluxo de carga e salvar tensão original</a:t>
            </a:r>
          </a:p>
        </p:txBody>
      </p:sp>
      <p:pic>
        <p:nvPicPr>
          <p:cNvPr id="392" name="::before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</a:blip>
          <a:stretch/>
        </p:blipFill>
        <p:spPr>
          <a:xfrm>
            <a:off x="1143000" y="3947065"/>
            <a:ext cx="419100" cy="419100"/>
          </a:xfrm>
          <a:prstGeom prst="rect">
            <a:avLst/>
          </a:prstGeom>
        </p:spPr>
      </p:pic>
      <p:sp>
        <p:nvSpPr>
          <p:cNvPr id="393" name="::before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119188" y="3923252"/>
            <a:ext cx="466725" cy="46672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ctr">
            <a:spAutoFit/>
          </a:bodyPr>
          <a:lstStyle/>
          <a:p>
            <a:pPr algn="ctr">
              <a:lnSpc>
                <a:spcPts val="3288"/>
              </a:lnSpc>
            </a:pPr>
            <a:r>
              <a:rPr lang="en-US" sz="1485" dirty="0">
                <a:solidFill>
                  <a:srgbClr val="FFFFFF">
                    <a:alpha val="100000"/>
                  </a:srgbClr>
                </a:solidFill>
                <a:latin typeface="Lora" panose="00000700000000000000" pitchFamily="2" charset="0"/>
              </a:rPr>
              <a:t>02</a:t>
            </a:r>
          </a:p>
        </p:txBody>
      </p:sp>
      <p:sp>
        <p:nvSpPr>
          <p:cNvPr id="394" name="-497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752600" y="4555903"/>
            <a:ext cx="15425738" cy="42862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3288"/>
              </a:lnSpc>
            </a:pPr>
            <a:r>
              <a:rPr lang="en-US" sz="2400" dirty="0">
                <a:solidFill>
                  <a:srgbClr val="000002">
                    <a:alpha val="100000"/>
                  </a:srgbClr>
                </a:solidFill>
                <a:latin typeface="Lora" panose="00000700000000000000" pitchFamily="2" charset="0"/>
              </a:rPr>
              <a:t>Identificar linhas que podem ser desligadas sem ilhar o sistema</a:t>
            </a:r>
          </a:p>
        </p:txBody>
      </p:sp>
      <p:pic>
        <p:nvPicPr>
          <p:cNvPr id="395" name="::before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</a:blip>
          <a:stretch/>
        </p:blipFill>
        <p:spPr>
          <a:xfrm>
            <a:off x="1143000" y="4555141"/>
            <a:ext cx="419100" cy="419100"/>
          </a:xfrm>
          <a:prstGeom prst="rect">
            <a:avLst/>
          </a:prstGeom>
        </p:spPr>
      </p:pic>
      <p:sp>
        <p:nvSpPr>
          <p:cNvPr id="396" name="::before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119188" y="4531328"/>
            <a:ext cx="466725" cy="46672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ctr">
            <a:spAutoFit/>
          </a:bodyPr>
          <a:lstStyle/>
          <a:p>
            <a:pPr algn="ctr">
              <a:lnSpc>
                <a:spcPts val="3288"/>
              </a:lnSpc>
            </a:pPr>
            <a:r>
              <a:rPr lang="en-US" sz="1485" dirty="0">
                <a:solidFill>
                  <a:srgbClr val="FFFFFF">
                    <a:alpha val="100000"/>
                  </a:srgbClr>
                </a:solidFill>
                <a:latin typeface="Lora" panose="00000700000000000000" pitchFamily="2" charset="0"/>
              </a:rPr>
              <a:t>03</a:t>
            </a:r>
          </a:p>
        </p:txBody>
      </p:sp>
      <p:sp>
        <p:nvSpPr>
          <p:cNvPr id="397" name="-436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752600" y="5164074"/>
            <a:ext cx="15425738" cy="42862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3288"/>
              </a:lnSpc>
            </a:pPr>
            <a:r>
              <a:rPr lang="en-US" sz="2400" dirty="0">
                <a:solidFill>
                  <a:srgbClr val="000002">
                    <a:alpha val="100000"/>
                  </a:srgbClr>
                </a:solidFill>
                <a:latin typeface="Lora" panose="00000700000000000000" pitchFamily="2" charset="0"/>
              </a:rPr>
              <a:t>Simular desligamento linha a linha</a:t>
            </a:r>
          </a:p>
        </p:txBody>
      </p:sp>
      <p:pic>
        <p:nvPicPr>
          <p:cNvPr id="398" name="::before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</a:blip>
          <a:stretch/>
        </p:blipFill>
        <p:spPr>
          <a:xfrm>
            <a:off x="1143000" y="5163312"/>
            <a:ext cx="419100" cy="419100"/>
          </a:xfrm>
          <a:prstGeom prst="rect">
            <a:avLst/>
          </a:prstGeom>
        </p:spPr>
      </p:pic>
      <p:sp>
        <p:nvSpPr>
          <p:cNvPr id="399" name="::before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119188" y="5139500"/>
            <a:ext cx="466725" cy="46672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ctr">
            <a:spAutoFit/>
          </a:bodyPr>
          <a:lstStyle/>
          <a:p>
            <a:pPr algn="ctr">
              <a:lnSpc>
                <a:spcPts val="3288"/>
              </a:lnSpc>
            </a:pPr>
            <a:r>
              <a:rPr lang="en-US" sz="1485" dirty="0">
                <a:solidFill>
                  <a:srgbClr val="FFFFFF">
                    <a:alpha val="100000"/>
                  </a:srgbClr>
                </a:solidFill>
                <a:latin typeface="Lora" panose="00000700000000000000" pitchFamily="2" charset="0"/>
              </a:rPr>
              <a:t>04</a:t>
            </a:r>
          </a:p>
        </p:txBody>
      </p:sp>
      <p:sp>
        <p:nvSpPr>
          <p:cNvPr id="400" name="-474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752600" y="5772150"/>
            <a:ext cx="15425738" cy="42862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3288"/>
              </a:lnSpc>
            </a:pPr>
            <a:r>
              <a:rPr lang="en-US" sz="2400" dirty="0">
                <a:solidFill>
                  <a:srgbClr val="000002">
                    <a:alpha val="100000"/>
                  </a:srgbClr>
                </a:solidFill>
                <a:latin typeface="Lora" panose="00000700000000000000" pitchFamily="2" charset="0"/>
              </a:rPr>
              <a:t>Salvar tensões pós-desligamento</a:t>
            </a:r>
          </a:p>
        </p:txBody>
      </p:sp>
      <p:pic>
        <p:nvPicPr>
          <p:cNvPr id="401" name="::before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</a:blip>
          <a:stretch/>
        </p:blipFill>
        <p:spPr>
          <a:xfrm>
            <a:off x="1143000" y="5771388"/>
            <a:ext cx="419100" cy="419100"/>
          </a:xfrm>
          <a:prstGeom prst="rect">
            <a:avLst/>
          </a:prstGeom>
        </p:spPr>
      </p:pic>
      <p:sp>
        <p:nvSpPr>
          <p:cNvPr id="402" name="::before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119188" y="5747576"/>
            <a:ext cx="466725" cy="46672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ctr">
            <a:spAutoFit/>
          </a:bodyPr>
          <a:lstStyle/>
          <a:p>
            <a:pPr algn="ctr">
              <a:lnSpc>
                <a:spcPts val="3288"/>
              </a:lnSpc>
            </a:pPr>
            <a:r>
              <a:rPr lang="en-US" sz="1485" dirty="0">
                <a:solidFill>
                  <a:srgbClr val="FFFFFF">
                    <a:alpha val="100000"/>
                  </a:srgbClr>
                </a:solidFill>
                <a:latin typeface="Lora" panose="00000700000000000000" pitchFamily="2" charset="0"/>
              </a:rPr>
              <a:t>05</a:t>
            </a:r>
          </a:p>
        </p:txBody>
      </p:sp>
      <p:sp>
        <p:nvSpPr>
          <p:cNvPr id="403" name="-498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752600" y="6380226"/>
            <a:ext cx="15425738" cy="42862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3288"/>
              </a:lnSpc>
            </a:pPr>
            <a:r>
              <a:rPr lang="en-US" sz="2400" dirty="0">
                <a:solidFill>
                  <a:srgbClr val="000002">
                    <a:alpha val="100000"/>
                  </a:srgbClr>
                </a:solidFill>
                <a:latin typeface="Lora" panose="00000700000000000000" pitchFamily="2" charset="0"/>
              </a:rPr>
              <a:t>Calcular impacto por barra</a:t>
            </a:r>
          </a:p>
        </p:txBody>
      </p:sp>
      <p:pic>
        <p:nvPicPr>
          <p:cNvPr id="404" name="::before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</a:blip>
          <a:stretch/>
        </p:blipFill>
        <p:spPr>
          <a:xfrm>
            <a:off x="1143000" y="6379464"/>
            <a:ext cx="419100" cy="419100"/>
          </a:xfrm>
          <a:prstGeom prst="rect">
            <a:avLst/>
          </a:prstGeom>
        </p:spPr>
      </p:pic>
      <p:sp>
        <p:nvSpPr>
          <p:cNvPr id="405" name="::before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119188" y="6355652"/>
            <a:ext cx="466725" cy="46672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ctr">
            <a:spAutoFit/>
          </a:bodyPr>
          <a:lstStyle/>
          <a:p>
            <a:pPr algn="ctr">
              <a:lnSpc>
                <a:spcPts val="3288"/>
              </a:lnSpc>
            </a:pPr>
            <a:r>
              <a:rPr lang="en-US" sz="1485" dirty="0">
                <a:solidFill>
                  <a:srgbClr val="FFFFFF">
                    <a:alpha val="100000"/>
                  </a:srgbClr>
                </a:solidFill>
                <a:latin typeface="Lora" panose="00000700000000000000" pitchFamily="2" charset="0"/>
              </a:rPr>
              <a:t>06</a:t>
            </a:r>
          </a:p>
        </p:txBody>
      </p:sp>
      <p:sp>
        <p:nvSpPr>
          <p:cNvPr id="406" name="-486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752600" y="6988397"/>
            <a:ext cx="15425738" cy="42862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3288"/>
              </a:lnSpc>
            </a:pPr>
            <a:r>
              <a:rPr lang="en-US" sz="2400" dirty="0">
                <a:solidFill>
                  <a:srgbClr val="000002">
                    <a:alpha val="100000"/>
                  </a:srgbClr>
                </a:solidFill>
                <a:latin typeface="Lora" panose="00000700000000000000" pitchFamily="2" charset="0"/>
              </a:rPr>
              <a:t>Exportar dados em CSV/JSON</a:t>
            </a:r>
          </a:p>
        </p:txBody>
      </p:sp>
      <p:pic>
        <p:nvPicPr>
          <p:cNvPr id="407" name="::before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</a:blip>
          <a:stretch/>
        </p:blipFill>
        <p:spPr>
          <a:xfrm>
            <a:off x="1143000" y="6987635"/>
            <a:ext cx="419100" cy="419100"/>
          </a:xfrm>
          <a:prstGeom prst="rect">
            <a:avLst/>
          </a:prstGeom>
        </p:spPr>
      </p:pic>
      <p:sp>
        <p:nvSpPr>
          <p:cNvPr id="408" name="::before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119188" y="6963823"/>
            <a:ext cx="466725" cy="46672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ctr">
            <a:spAutoFit/>
          </a:bodyPr>
          <a:lstStyle/>
          <a:p>
            <a:pPr algn="ctr">
              <a:lnSpc>
                <a:spcPts val="3288"/>
              </a:lnSpc>
            </a:pPr>
            <a:r>
              <a:rPr lang="en-US" sz="1485" dirty="0">
                <a:solidFill>
                  <a:srgbClr val="FFFFFF">
                    <a:alpha val="100000"/>
                  </a:srgbClr>
                </a:solidFill>
                <a:latin typeface="Lora" panose="00000700000000000000" pitchFamily="2" charset="0"/>
              </a:rPr>
              <a:t>07</a:t>
            </a:r>
          </a:p>
        </p:txBody>
      </p:sp>
      <p:sp>
        <p:nvSpPr>
          <p:cNvPr id="409" name="-456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752600" y="7596473"/>
            <a:ext cx="15425738" cy="42862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3288"/>
              </a:lnSpc>
            </a:pPr>
            <a:r>
              <a:rPr lang="en-US" sz="2400" dirty="0">
                <a:solidFill>
                  <a:srgbClr val="000002">
                    <a:alpha val="100000"/>
                  </a:srgbClr>
                </a:solidFill>
                <a:latin typeface="Lora" panose="00000700000000000000" pitchFamily="2" charset="0"/>
              </a:rPr>
              <a:t>Exibir resultados em tela ou dashboard</a:t>
            </a:r>
          </a:p>
        </p:txBody>
      </p:sp>
      <p:pic>
        <p:nvPicPr>
          <p:cNvPr id="410" name="::before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</a:blip>
          <a:stretch/>
        </p:blipFill>
        <p:spPr>
          <a:xfrm>
            <a:off x="1143000" y="7595711"/>
            <a:ext cx="419100" cy="419100"/>
          </a:xfrm>
          <a:prstGeom prst="rect">
            <a:avLst/>
          </a:prstGeom>
        </p:spPr>
      </p:pic>
      <p:sp>
        <p:nvSpPr>
          <p:cNvPr id="411" name="::before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119188" y="7571899"/>
            <a:ext cx="466725" cy="46672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ctr">
            <a:spAutoFit/>
          </a:bodyPr>
          <a:lstStyle/>
          <a:p>
            <a:pPr algn="ctr">
              <a:lnSpc>
                <a:spcPts val="3288"/>
              </a:lnSpc>
            </a:pPr>
            <a:r>
              <a:rPr lang="en-US" sz="1485" dirty="0">
                <a:solidFill>
                  <a:srgbClr val="FFFFFF">
                    <a:alpha val="100000"/>
                  </a:srgbClr>
                </a:solidFill>
                <a:latin typeface="Lora" panose="00000700000000000000" pitchFamily="2" charset="0"/>
              </a:rPr>
              <a:t>08</a:t>
            </a:r>
          </a:p>
        </p:txBody>
      </p:sp>
      <p:sp>
        <p:nvSpPr>
          <p:cNvPr id="412" name="Click here to edit title-441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762000" y="723900"/>
            <a:ext cx="15197138" cy="69532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5334"/>
              </a:lnSpc>
            </a:pPr>
            <a:r>
              <a:rPr lang="en-US" sz="4200" b="1" dirty="0">
                <a:solidFill>
                  <a:srgbClr val="000002">
                    <a:alpha val="100000"/>
                  </a:srgbClr>
                </a:solidFill>
                <a:latin typeface="Roboto" panose="00000700000000000000" pitchFamily="2" charset="0"/>
              </a:rPr>
              <a:t>Pipeline resumido</a:t>
            </a:r>
          </a:p>
        </p:txBody>
      </p:sp>
    </p:spTree>
    <p:extLst>
      <p:ext uri="{BB962C8B-B14F-4D97-AF65-F5344CB8AC3E}">
        <p14:creationId xmlns:p14="http://schemas.microsoft.com/office/powerpoint/2010/main" val="36480479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6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417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418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tretch/>
        </p:blipFill>
        <p:spPr>
          <a:xfrm>
            <a:off x="0" y="6496199"/>
            <a:ext cx="18288000" cy="3790801"/>
          </a:xfrm>
          <a:prstGeom prst="rect">
            <a:avLst/>
          </a:prstGeom>
        </p:spPr>
      </p:pic>
      <p:pic>
        <p:nvPicPr>
          <p:cNvPr id="419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421" name="svg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  <a:extLst>
              <a:ext uri="{FC948259-668A-4D27-9191-961A80AC1F21}">
                <asvg:svgBlip xmlns:asvg="http://schemas.microsoft.com/office/drawing/2016/SVG/main" xmlns:p14="http://schemas.microsoft.com/office/powerpoint/2010/main" xmlns:a14="http://schemas.microsoft.com/office/drawing/2010/main" xmlns:a16="http://schemas.microsoft.com/office/drawing/2014/main" xmlns="" r:embed="rId116"/>
                <a14:useLocalDpi xmlns:a14="http://schemas.microsoft.com/office/drawing/2010/main" xmlns:p14="http://schemas.microsoft.com/office/powerpoint/2010/main" xmlns:asvg="http://schemas.microsoft.com/office/drawing/2016/SVG/main" xmlns:a16="http://schemas.microsoft.com/office/drawing/2014/main" xmlns="" val="0"/>
              </a:ext>
            </a:extLst>
          </a:blip>
          <a:srcRect/>
          <a:stretch/>
        </p:blipFill>
        <p:spPr>
          <a:xfrm>
            <a:off x="1143000" y="2247900"/>
            <a:ext cx="16002000" cy="6896100"/>
          </a:xfrm>
          <a:prstGeom prst="rect">
            <a:avLst/>
          </a:prstGeom>
        </p:spPr>
      </p:pic>
      <p:sp>
        <p:nvSpPr>
          <p:cNvPr id="422" name="Primary Heading-0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144905" y="3157728"/>
            <a:ext cx="2557462" cy="77152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r">
              <a:lnSpc>
                <a:spcPts val="2982"/>
              </a:lnSpc>
            </a:pPr>
            <a:r>
              <a:rPr lang="en-US" sz="2100" dirty="0">
                <a:solidFill>
                  <a:srgbClr val="000002">
                    <a:alpha val="100000"/>
                  </a:srgbClr>
                </a:solidFill>
                <a:latin typeface="Lora" panose="00000700000000000000" pitchFamily="2" charset="0"/>
              </a:rPr>
              <a:t>Carregamento do sistema (@task)</a:t>
            </a:r>
          </a:p>
        </p:txBody>
      </p:sp>
      <p:sp>
        <p:nvSpPr>
          <p:cNvPr id="424" name="Primary Heading-1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5830729" y="7476554"/>
            <a:ext cx="2557462" cy="77152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982"/>
              </a:lnSpc>
            </a:pPr>
            <a:r>
              <a:rPr lang="en-US" sz="2100" dirty="0">
                <a:solidFill>
                  <a:srgbClr val="000002">
                    <a:alpha val="100000"/>
                  </a:srgbClr>
                </a:solidFill>
                <a:latin typeface="Lora" panose="00000700000000000000" pitchFamily="2" charset="0"/>
              </a:rPr>
              <a:t>Execução de fluxo de carga (@task)</a:t>
            </a:r>
          </a:p>
        </p:txBody>
      </p:sp>
      <p:sp>
        <p:nvSpPr>
          <p:cNvPr id="426" name="Primary Heading-2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5380006" y="2779014"/>
            <a:ext cx="2557462" cy="152400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r">
              <a:lnSpc>
                <a:spcPts val="2982"/>
              </a:lnSpc>
            </a:pPr>
            <a:r>
              <a:rPr lang="en-US" sz="2100" dirty="0">
                <a:solidFill>
                  <a:srgbClr val="000002">
                    <a:alpha val="100000"/>
                  </a:srgbClr>
                </a:solidFill>
                <a:latin typeface="Lora" panose="00000700000000000000" pitchFamily="2" charset="0"/>
              </a:rPr>
              <a:t>Simulação de desligamento de linhas (sem ilhamento) (@task)</a:t>
            </a:r>
          </a:p>
        </p:txBody>
      </p:sp>
      <p:sp>
        <p:nvSpPr>
          <p:cNvPr id="428" name="Primary Heading-3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0061448" y="7287101"/>
            <a:ext cx="2557462" cy="114300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982"/>
              </a:lnSpc>
            </a:pPr>
            <a:r>
              <a:rPr lang="en-US" sz="2100" dirty="0">
                <a:solidFill>
                  <a:srgbClr val="000002">
                    <a:alpha val="100000"/>
                  </a:srgbClr>
                </a:solidFill>
                <a:latin typeface="Lora" panose="00000700000000000000" pitchFamily="2" charset="0"/>
              </a:rPr>
              <a:t>Cálculo das diferenças de tensão (@task)</a:t>
            </a:r>
          </a:p>
        </p:txBody>
      </p:sp>
      <p:sp>
        <p:nvSpPr>
          <p:cNvPr id="430" name="Primary Heading-4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9599771" y="2968371"/>
            <a:ext cx="2557462" cy="114300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r">
              <a:lnSpc>
                <a:spcPts val="2982"/>
              </a:lnSpc>
            </a:pPr>
            <a:r>
              <a:rPr lang="en-US" sz="2100" dirty="0">
                <a:solidFill>
                  <a:srgbClr val="000002">
                    <a:alpha val="100000"/>
                  </a:srgbClr>
                </a:solidFill>
                <a:latin typeface="Lora" panose="00000700000000000000" pitchFamily="2" charset="0"/>
              </a:rPr>
              <a:t>Armazenamento dos resultados (@task)</a:t>
            </a:r>
          </a:p>
        </p:txBody>
      </p:sp>
      <p:sp>
        <p:nvSpPr>
          <p:cNvPr id="432" name="Primary Heading-5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4418469" y="7476554"/>
            <a:ext cx="2557462" cy="77152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982"/>
              </a:lnSpc>
            </a:pPr>
            <a:r>
              <a:rPr lang="en-US" sz="2100" dirty="0">
                <a:solidFill>
                  <a:srgbClr val="000002">
                    <a:alpha val="100000"/>
                  </a:srgbClr>
                </a:solidFill>
                <a:latin typeface="Lora" panose="00000700000000000000" pitchFamily="2" charset="0"/>
              </a:rPr>
              <a:t>Execução das tasks (@flow)</a:t>
            </a:r>
          </a:p>
        </p:txBody>
      </p:sp>
      <p:sp>
        <p:nvSpPr>
          <p:cNvPr id="434" name="Click here to edit title-461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762000" y="723900"/>
            <a:ext cx="15197138" cy="69532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5334"/>
              </a:lnSpc>
            </a:pPr>
            <a:r>
              <a:rPr lang="en-US" sz="4200" b="1" dirty="0">
                <a:solidFill>
                  <a:srgbClr val="000002">
                    <a:alpha val="100000"/>
                  </a:srgbClr>
                </a:solidFill>
                <a:latin typeface="Roboto" panose="00000700000000000000" pitchFamily="2" charset="0"/>
              </a:rPr>
              <a:t>Automação com Prefect</a:t>
            </a:r>
          </a:p>
        </p:txBody>
      </p:sp>
    </p:spTree>
    <p:extLst>
      <p:ext uri="{BB962C8B-B14F-4D97-AF65-F5344CB8AC3E}">
        <p14:creationId xmlns:p14="http://schemas.microsoft.com/office/powerpoint/2010/main" val="36480479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8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439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440" name="8a10ac3c-cc97-4b72-a847-4c103852fccc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</a:blip>
          <a:stretch/>
        </p:blipFill>
        <p:spPr>
          <a:xfrm>
            <a:off x="8572500" y="762000"/>
            <a:ext cx="8953500" cy="8763000"/>
          </a:xfrm>
          <a:prstGeom prst="rect">
            <a:avLst/>
          </a:prstGeom>
        </p:spPr>
      </p:pic>
      <p:sp>
        <p:nvSpPr>
          <p:cNvPr id="442" name="Click here to edit title-488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762000" y="723900"/>
            <a:ext cx="7043738" cy="69532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5334"/>
              </a:lnSpc>
            </a:pPr>
            <a:r>
              <a:rPr lang="en-US" sz="4200" b="1" dirty="0">
                <a:solidFill>
                  <a:srgbClr val="000002">
                    <a:alpha val="100000"/>
                  </a:srgbClr>
                </a:solidFill>
                <a:latin typeface="Roboto" panose="00000700000000000000" pitchFamily="2" charset="0"/>
              </a:rPr>
              <a:t>Containerização com Docker</a:t>
            </a:r>
          </a:p>
        </p:txBody>
      </p:sp>
      <p:pic>
        <p:nvPicPr>
          <p:cNvPr id="444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tretch/>
        </p:blipFill>
        <p:spPr>
          <a:xfrm>
            <a:off x="3207990" y="4309914"/>
            <a:ext cx="6584900" cy="1371600"/>
          </a:xfrm>
          <a:prstGeom prst="rect">
            <a:avLst/>
          </a:prstGeom>
        </p:spPr>
      </p:pic>
      <p:pic>
        <p:nvPicPr>
          <p:cNvPr id="446" name="iconNode0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  <a:extLst>
              <a:ext uri="{7A11C4CD-DAD4-4B50-B56B-5CC332864691}">
                <asvg:svgBlip xmlns:asvg="http://schemas.microsoft.com/office/drawing/2016/SVG/main" xmlns:p14="http://schemas.microsoft.com/office/powerpoint/2010/main" xmlns:a14="http://schemas.microsoft.com/office/drawing/2010/main" xmlns:a16="http://schemas.microsoft.com/office/drawing/2014/main" xmlns="" r:embed="rId129"/>
                <a14:useLocalDpi xmlns:a14="http://schemas.microsoft.com/office/drawing/2010/main" xmlns:p14="http://schemas.microsoft.com/office/powerpoint/2010/main" xmlns:asvg="http://schemas.microsoft.com/office/drawing/2016/SVG/main" xmlns:a16="http://schemas.microsoft.com/office/drawing/2014/main" xmlns="" val="0"/>
              </a:ext>
            </a:extLst>
          </a:blip>
          <a:srcRect/>
          <a:stretch/>
        </p:blipFill>
        <p:spPr>
          <a:xfrm>
            <a:off x="3512820" y="4627626"/>
            <a:ext cx="731425" cy="731425"/>
          </a:xfrm>
          <a:prstGeom prst="rect">
            <a:avLst/>
          </a:prstGeom>
        </p:spPr>
      </p:pic>
      <p:sp>
        <p:nvSpPr>
          <p:cNvPr id="448" name="Primary Heading-0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4549075" y="4473532"/>
            <a:ext cx="4754753" cy="1127168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982"/>
              </a:lnSpc>
            </a:pPr>
            <a:r>
              <a:rPr lang="en-US" sz="2100" dirty="0">
                <a:solidFill>
                  <a:srgbClr val="000002">
                    <a:alpha val="100000"/>
                  </a:srgbClr>
                </a:solidFill>
                <a:latin typeface="Lora" panose="00000700000000000000" pitchFamily="2" charset="0"/>
              </a:rPr>
              <a:t>Dockerfile contendo:
</a:t>
            </a:r>
            <a:r>
              <a:rPr lang="en-US" sz="2100" dirty="0" err="1">
                <a:solidFill>
                  <a:srgbClr val="000002">
                    <a:alpha val="100000"/>
                  </a:srgbClr>
                </a:solidFill>
                <a:latin typeface="Lora" panose="00000700000000000000" pitchFamily="2" charset="0"/>
              </a:rPr>
              <a:t>Pandapower</a:t>
            </a:r>
            <a:r>
              <a:rPr lang="en-US" sz="2100" dirty="0">
                <a:solidFill>
                  <a:srgbClr val="000002">
                    <a:alpha val="100000"/>
                  </a:srgbClr>
                </a:solidFill>
                <a:latin typeface="Lora" panose="00000700000000000000" pitchFamily="2" charset="0"/>
              </a:rPr>
              <a:t>, Prefect e Scripts de </a:t>
            </a:r>
            <a:r>
              <a:rPr lang="en-US" sz="2100" dirty="0" err="1">
                <a:solidFill>
                  <a:srgbClr val="000002">
                    <a:alpha val="100000"/>
                  </a:srgbClr>
                </a:solidFill>
                <a:latin typeface="Lora" panose="00000700000000000000" pitchFamily="2" charset="0"/>
              </a:rPr>
              <a:t>simulação</a:t>
            </a:r>
            <a:endParaRPr lang="en-US" sz="2100" dirty="0">
              <a:solidFill>
                <a:srgbClr val="000002">
                  <a:alpha val="100000"/>
                </a:srgbClr>
              </a:solidFill>
              <a:latin typeface="Lora" panose="00000700000000000000" pitchFamily="2" charset="0"/>
            </a:endParaRPr>
          </a:p>
        </p:txBody>
      </p:sp>
      <p:pic>
        <p:nvPicPr>
          <p:cNvPr id="450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tretch/>
        </p:blipFill>
        <p:spPr>
          <a:xfrm>
            <a:off x="1562100" y="6057900"/>
            <a:ext cx="6584900" cy="1371600"/>
          </a:xfrm>
          <a:prstGeom prst="rect">
            <a:avLst/>
          </a:prstGeom>
        </p:spPr>
      </p:pic>
      <p:pic>
        <p:nvPicPr>
          <p:cNvPr id="452" name="iconNode1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130">
            <a:alphaModFix/>
            <a:extLst>
              <a:ext uri="{E10DCC9C-3F08-490D-95F8-8DF34EA40838}">
                <asvg:svgBlip xmlns:asvg="http://schemas.microsoft.com/office/drawing/2016/SVG/main" xmlns:p14="http://schemas.microsoft.com/office/powerpoint/2010/main" xmlns:a14="http://schemas.microsoft.com/office/drawing/2010/main" xmlns:a16="http://schemas.microsoft.com/office/drawing/2014/main" xmlns="" r:embed="rId134"/>
                <a14:useLocalDpi xmlns:a14="http://schemas.microsoft.com/office/drawing/2010/main" xmlns:p14="http://schemas.microsoft.com/office/powerpoint/2010/main" xmlns:asvg="http://schemas.microsoft.com/office/drawing/2016/SVG/main" xmlns:a16="http://schemas.microsoft.com/office/drawing/2014/main" xmlns="" val="0"/>
              </a:ext>
            </a:extLst>
          </a:blip>
          <a:srcRect/>
          <a:stretch/>
        </p:blipFill>
        <p:spPr>
          <a:xfrm>
            <a:off x="1866900" y="6375559"/>
            <a:ext cx="731425" cy="731425"/>
          </a:xfrm>
          <a:prstGeom prst="rect">
            <a:avLst/>
          </a:prstGeom>
        </p:spPr>
      </p:pic>
      <p:sp>
        <p:nvSpPr>
          <p:cNvPr id="454" name="Primary Heading-1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2903125" y="6362700"/>
            <a:ext cx="4967288" cy="77152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982"/>
              </a:lnSpc>
            </a:pPr>
            <a:r>
              <a:rPr lang="en-US" sz="2100" dirty="0">
                <a:solidFill>
                  <a:srgbClr val="000002">
                    <a:alpha val="100000"/>
                  </a:srgbClr>
                </a:solidFill>
                <a:latin typeface="Lora" panose="00000700000000000000" pitchFamily="2" charset="0"/>
              </a:rPr>
              <a:t>Facilita execução local, no GitHub Actions e em servidores.</a:t>
            </a:r>
          </a:p>
        </p:txBody>
      </p:sp>
    </p:spTree>
    <p:extLst>
      <p:ext uri="{BB962C8B-B14F-4D97-AF65-F5344CB8AC3E}">
        <p14:creationId xmlns:p14="http://schemas.microsoft.com/office/powerpoint/2010/main" val="36480479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8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459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460" name="svg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tretch/>
        </p:blipFill>
        <p:spPr>
          <a:xfrm>
            <a:off x="762000" y="1866900"/>
            <a:ext cx="16764000" cy="8420100"/>
          </a:xfrm>
          <a:prstGeom prst="rect">
            <a:avLst/>
          </a:prstGeom>
        </p:spPr>
      </p:pic>
      <p:sp>
        <p:nvSpPr>
          <p:cNvPr id="461" name="Primary Heading-0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3267075" y="3048667"/>
            <a:ext cx="4862512" cy="58102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4488"/>
              </a:lnSpc>
            </a:pPr>
            <a:r>
              <a:rPr lang="en-US" sz="3300" b="1" dirty="0">
                <a:solidFill>
                  <a:srgbClr val="000002">
                    <a:alpha val="100000"/>
                  </a:srgbClr>
                </a:solidFill>
                <a:latin typeface="Roboto" panose="00000700000000000000" pitchFamily="2" charset="0"/>
              </a:rPr>
              <a:t>Cada push no repositório:</a:t>
            </a:r>
          </a:p>
        </p:txBody>
      </p:sp>
      <p:sp>
        <p:nvSpPr>
          <p:cNvPr id="463" name="Primary Heading-1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4210050" y="4377500"/>
            <a:ext cx="2709862" cy="58102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4488"/>
              </a:lnSpc>
            </a:pPr>
            <a:r>
              <a:rPr lang="en-US" sz="3300" b="1" dirty="0">
                <a:solidFill>
                  <a:srgbClr val="000002">
                    <a:alpha val="100000"/>
                  </a:srgbClr>
                </a:solidFill>
                <a:latin typeface="Roboto" panose="00000700000000000000" pitchFamily="2" charset="0"/>
              </a:rPr>
              <a:t>Valida código.</a:t>
            </a:r>
          </a:p>
        </p:txBody>
      </p:sp>
      <p:sp>
        <p:nvSpPr>
          <p:cNvPr id="465" name="Primary Heading-2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5153025" y="5749100"/>
            <a:ext cx="5405438" cy="58102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4488"/>
              </a:lnSpc>
            </a:pPr>
            <a:r>
              <a:rPr lang="en-US" sz="3300" b="1" dirty="0">
                <a:solidFill>
                  <a:srgbClr val="000002">
                    <a:alpha val="100000"/>
                  </a:srgbClr>
                </a:solidFill>
                <a:latin typeface="Roboto" panose="00000700000000000000" pitchFamily="2" charset="0"/>
              </a:rPr>
              <a:t>Roda pipeline automatizado.</a:t>
            </a:r>
          </a:p>
        </p:txBody>
      </p:sp>
      <p:sp>
        <p:nvSpPr>
          <p:cNvPr id="467" name="Primary Heading-3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6096000" y="7120700"/>
            <a:ext cx="5681662" cy="58102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4488"/>
              </a:lnSpc>
            </a:pPr>
            <a:r>
              <a:rPr lang="en-US" sz="3300" b="1" dirty="0">
                <a:solidFill>
                  <a:srgbClr val="000002">
                    <a:alpha val="100000"/>
                  </a:srgbClr>
                </a:solidFill>
                <a:latin typeface="Roboto" panose="00000700000000000000" pitchFamily="2" charset="0"/>
              </a:rPr>
              <a:t>Gera resultados (simulações).</a:t>
            </a:r>
          </a:p>
        </p:txBody>
      </p:sp>
      <p:sp>
        <p:nvSpPr>
          <p:cNvPr id="469" name="Primary Heading-4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7058025" y="8530400"/>
            <a:ext cx="6376988" cy="58102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4488"/>
              </a:lnSpc>
            </a:pPr>
            <a:r>
              <a:rPr lang="en-US" sz="3300" b="1" dirty="0">
                <a:solidFill>
                  <a:srgbClr val="000002">
                    <a:alpha val="100000"/>
                  </a:srgbClr>
                </a:solidFill>
                <a:latin typeface="Roboto" panose="00000700000000000000" pitchFamily="2" charset="0"/>
              </a:rPr>
              <a:t>(Opcional) Publica CSVs gerados.</a:t>
            </a:r>
          </a:p>
        </p:txBody>
      </p:sp>
      <p:sp>
        <p:nvSpPr>
          <p:cNvPr id="471" name="Click here to edit title-403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762000" y="723900"/>
            <a:ext cx="16797338" cy="69532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5334"/>
              </a:lnSpc>
            </a:pPr>
            <a:r>
              <a:rPr lang="en-US" sz="4200" b="1" dirty="0">
                <a:solidFill>
                  <a:srgbClr val="000002">
                    <a:alpha val="100000"/>
                  </a:srgbClr>
                </a:solidFill>
                <a:latin typeface="Roboto" panose="00000700000000000000" pitchFamily="2" charset="0"/>
              </a:rPr>
              <a:t>Integração Contínua com GitHub Actions</a:t>
            </a:r>
          </a:p>
        </p:txBody>
      </p:sp>
    </p:spTree>
    <p:extLst>
      <p:ext uri="{BB962C8B-B14F-4D97-AF65-F5344CB8AC3E}">
        <p14:creationId xmlns:p14="http://schemas.microsoft.com/office/powerpoint/2010/main" val="36480479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5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476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477" name="18fb6274-7133-4f7d-b373-34ca2b1055e5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</a:blip>
          <a:stretch/>
        </p:blipFill>
        <p:spPr>
          <a:xfrm>
            <a:off x="0" y="0"/>
            <a:ext cx="6743700" cy="10287000"/>
          </a:xfrm>
          <a:prstGeom prst="rect">
            <a:avLst/>
          </a:prstGeom>
        </p:spPr>
      </p:pic>
      <p:pic>
        <p:nvPicPr>
          <p:cNvPr id="479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tretch/>
        </p:blipFill>
        <p:spPr>
          <a:xfrm>
            <a:off x="5067300" y="1866900"/>
            <a:ext cx="12458700" cy="7696200"/>
          </a:xfrm>
          <a:prstGeom prst="rect">
            <a:avLst/>
          </a:prstGeom>
        </p:spPr>
      </p:pic>
      <p:pic>
        <p:nvPicPr>
          <p:cNvPr id="481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</a:blip>
          <a:stretch/>
        </p:blipFill>
        <p:spPr>
          <a:xfrm>
            <a:off x="15775305" y="3238500"/>
            <a:ext cx="1371600" cy="1371600"/>
          </a:xfrm>
          <a:prstGeom prst="rect">
            <a:avLst/>
          </a:prstGeom>
        </p:spPr>
      </p:pic>
      <p:pic>
        <p:nvPicPr>
          <p:cNvPr id="483" name="iconNode0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/>
            <a:extLst>
              <a:ext uri="{07E8425F-55FA-48A3-BE31-3EF4755F697A}">
                <asvg:svgBlip xmlns:asvg="http://schemas.microsoft.com/office/drawing/2016/SVG/main" xmlns:p14="http://schemas.microsoft.com/office/powerpoint/2010/main" xmlns:a14="http://schemas.microsoft.com/office/drawing/2010/main" xmlns:a16="http://schemas.microsoft.com/office/drawing/2014/main" xmlns="" r:embed="rId157"/>
                <a14:useLocalDpi xmlns:a14="http://schemas.microsoft.com/office/drawing/2010/main" xmlns:p14="http://schemas.microsoft.com/office/powerpoint/2010/main" xmlns:asvg="http://schemas.microsoft.com/office/drawing/2016/SVG/main" xmlns:a16="http://schemas.microsoft.com/office/drawing/2014/main" xmlns="" val="0"/>
              </a:ext>
            </a:extLst>
          </a:blip>
          <a:srcRect/>
          <a:stretch/>
        </p:blipFill>
        <p:spPr>
          <a:xfrm>
            <a:off x="16118205" y="3581400"/>
            <a:ext cx="685800" cy="685800"/>
          </a:xfrm>
          <a:prstGeom prst="rect">
            <a:avLst/>
          </a:prstGeom>
        </p:spPr>
      </p:pic>
      <p:sp>
        <p:nvSpPr>
          <p:cNvPr id="485" name="Primary Heading-0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5448300" y="3545586"/>
            <a:ext cx="10177462" cy="77152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982"/>
              </a:lnSpc>
            </a:pPr>
            <a:r>
              <a:rPr lang="en-US" sz="2100" dirty="0">
                <a:solidFill>
                  <a:srgbClr val="000002">
                    <a:alpha val="100000"/>
                  </a:srgbClr>
                </a:solidFill>
                <a:latin typeface="Lora" panose="00000700000000000000" pitchFamily="2" charset="0"/>
              </a:rPr>
              <a:t>Resultados finais:  CSV/JSON com tensões antes/depois, além da exibição do cálculo do impacto.</a:t>
            </a:r>
          </a:p>
        </p:txBody>
      </p:sp>
      <p:pic>
        <p:nvPicPr>
          <p:cNvPr id="487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</a:blip>
          <a:stretch/>
        </p:blipFill>
        <p:spPr>
          <a:xfrm>
            <a:off x="15775305" y="5029200"/>
            <a:ext cx="1371600" cy="1371600"/>
          </a:xfrm>
          <a:prstGeom prst="rect">
            <a:avLst/>
          </a:prstGeom>
        </p:spPr>
      </p:pic>
      <p:pic>
        <p:nvPicPr>
          <p:cNvPr id="489" name="iconNode1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158">
            <a:alphaModFix/>
          </a:blip>
          <a:stretch/>
        </p:blipFill>
        <p:spPr>
          <a:xfrm>
            <a:off x="16118205" y="5372100"/>
            <a:ext cx="685800" cy="685800"/>
          </a:xfrm>
          <a:prstGeom prst="rect">
            <a:avLst/>
          </a:prstGeom>
        </p:spPr>
      </p:pic>
      <p:sp>
        <p:nvSpPr>
          <p:cNvPr id="491" name="Primary Heading-1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5448300" y="5525548"/>
            <a:ext cx="10177462" cy="39052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982"/>
              </a:lnSpc>
            </a:pPr>
            <a:r>
              <a:rPr lang="en-US" sz="2100" dirty="0">
                <a:solidFill>
                  <a:srgbClr val="000002">
                    <a:alpha val="100000"/>
                  </a:srgbClr>
                </a:solidFill>
                <a:latin typeface="Lora" panose="00000700000000000000" pitchFamily="2" charset="0"/>
              </a:rPr>
              <a:t>Visualização simples em terminal ou web (opcional com Plotly).</a:t>
            </a:r>
          </a:p>
        </p:txBody>
      </p:sp>
      <p:pic>
        <p:nvPicPr>
          <p:cNvPr id="493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</a:blip>
          <a:stretch/>
        </p:blipFill>
        <p:spPr>
          <a:xfrm>
            <a:off x="15775305" y="6819900"/>
            <a:ext cx="1371600" cy="1371600"/>
          </a:xfrm>
          <a:prstGeom prst="rect">
            <a:avLst/>
          </a:prstGeom>
        </p:spPr>
      </p:pic>
      <p:pic>
        <p:nvPicPr>
          <p:cNvPr id="495" name="iconNode2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159">
            <a:alphaModFix/>
            <a:extLst>
              <a:ext uri="{3A6088CA-9D02-4CFC-8728-E614ADD5F1D8}">
                <asvg:svgBlip xmlns:asvg="http://schemas.microsoft.com/office/drawing/2016/SVG/main" xmlns:p14="http://schemas.microsoft.com/office/powerpoint/2010/main" xmlns:a14="http://schemas.microsoft.com/office/drawing/2010/main" xmlns:a16="http://schemas.microsoft.com/office/drawing/2014/main" xmlns="" r:embed="rId166"/>
                <a14:useLocalDpi xmlns:a14="http://schemas.microsoft.com/office/drawing/2010/main" xmlns:p14="http://schemas.microsoft.com/office/powerpoint/2010/main" xmlns:asvg="http://schemas.microsoft.com/office/drawing/2016/SVG/main" xmlns:a16="http://schemas.microsoft.com/office/drawing/2014/main" xmlns="" val="0"/>
              </a:ext>
            </a:extLst>
          </a:blip>
          <a:srcRect/>
          <a:stretch/>
        </p:blipFill>
        <p:spPr>
          <a:xfrm>
            <a:off x="16118205" y="7162800"/>
            <a:ext cx="685800" cy="685800"/>
          </a:xfrm>
          <a:prstGeom prst="rect">
            <a:avLst/>
          </a:prstGeom>
        </p:spPr>
      </p:pic>
      <p:sp>
        <p:nvSpPr>
          <p:cNvPr id="497" name="Primary Heading-2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5448300" y="7316248"/>
            <a:ext cx="10177462" cy="39052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982"/>
              </a:lnSpc>
            </a:pPr>
            <a:r>
              <a:rPr lang="en-US" sz="2100" dirty="0">
                <a:solidFill>
                  <a:srgbClr val="000002">
                    <a:alpha val="100000"/>
                  </a:srgbClr>
                </a:solidFill>
                <a:latin typeface="Lora" panose="00000700000000000000" pitchFamily="2" charset="0"/>
              </a:rPr>
              <a:t>Foco: destacar barras mais impactadas por desligamentos.</a:t>
            </a:r>
          </a:p>
        </p:txBody>
      </p:sp>
      <p:sp>
        <p:nvSpPr>
          <p:cNvPr id="499" name="Click here to edit title-492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7467600" y="723900"/>
            <a:ext cx="10091738" cy="69532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5334"/>
              </a:lnSpc>
            </a:pPr>
            <a:r>
              <a:rPr lang="en-US" sz="4200" b="1" dirty="0">
                <a:solidFill>
                  <a:srgbClr val="000002">
                    <a:alpha val="100000"/>
                  </a:srgbClr>
                </a:solidFill>
                <a:latin typeface="Roboto" panose="00000700000000000000" pitchFamily="2" charset="0"/>
              </a:rPr>
              <a:t>Exibição de Resultados</a:t>
            </a:r>
          </a:p>
        </p:txBody>
      </p:sp>
    </p:spTree>
    <p:extLst>
      <p:ext uri="{BB962C8B-B14F-4D97-AF65-F5344CB8AC3E}">
        <p14:creationId xmlns:p14="http://schemas.microsoft.com/office/powerpoint/2010/main" val="36480479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3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504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505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tretch/>
        </p:blipFill>
        <p:spPr>
          <a:xfrm>
            <a:off x="0" y="762000"/>
            <a:ext cx="5715000" cy="5715000"/>
          </a:xfrm>
          <a:prstGeom prst="rect">
            <a:avLst/>
          </a:prstGeom>
        </p:spPr>
      </p:pic>
      <p:pic>
        <p:nvPicPr>
          <p:cNvPr id="507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tretch/>
        </p:blipFill>
        <p:spPr>
          <a:xfrm>
            <a:off x="666750" y="1428750"/>
            <a:ext cx="4381500" cy="4381500"/>
          </a:xfrm>
          <a:prstGeom prst="rect">
            <a:avLst/>
          </a:prstGeom>
        </p:spPr>
      </p:pic>
      <p:pic>
        <p:nvPicPr>
          <p:cNvPr id="509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</a:blip>
          <a:stretch/>
        </p:blipFill>
        <p:spPr>
          <a:xfrm>
            <a:off x="5829300" y="6045994"/>
            <a:ext cx="4210050" cy="1800225"/>
          </a:xfrm>
          <a:prstGeom prst="rect">
            <a:avLst/>
          </a:prstGeom>
          <a:effectLst>
            <a:outerShdw blurRad="381000" dir="2700000" algn="ctr" rotWithShape="0">
              <a:srgbClr val="000000">
                <a:alpha val="40000"/>
              </a:srgbClr>
            </a:outerShdw>
          </a:effectLst>
        </p:spPr>
      </p:pic>
      <p:sp>
        <p:nvSpPr>
          <p:cNvPr id="510" name="Primary Heading-0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6134100" y="6350794"/>
            <a:ext cx="3633788" cy="75247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982"/>
              </a:lnSpc>
            </a:pPr>
            <a:r>
              <a:rPr lang="en-US" sz="2100" dirty="0">
                <a:solidFill>
                  <a:srgbClr val="FFFFFF">
                    <a:alpha val="100000"/>
                  </a:srgbClr>
                </a:solidFill>
                <a:latin typeface="Lora" panose="00000700000000000000" pitchFamily="2" charset="0"/>
              </a:rPr>
              <a:t>Proposta de automação para análises de contingência</a:t>
            </a:r>
          </a:p>
        </p:txBody>
      </p:sp>
      <p:pic>
        <p:nvPicPr>
          <p:cNvPr id="511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</a:blip>
          <a:stretch/>
        </p:blipFill>
        <p:spPr>
          <a:xfrm>
            <a:off x="13315283" y="2502694"/>
            <a:ext cx="4210050" cy="1800225"/>
          </a:xfrm>
          <a:prstGeom prst="rect">
            <a:avLst/>
          </a:prstGeom>
          <a:effectLst>
            <a:outerShdw blurRad="381000" dir="2700000" algn="ctr" rotWithShape="0">
              <a:srgbClr val="000000">
                <a:alpha val="40000"/>
              </a:srgbClr>
            </a:outerShdw>
          </a:effectLst>
        </p:spPr>
      </p:pic>
      <p:sp>
        <p:nvSpPr>
          <p:cNvPr id="512" name="Primary Heading-1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3620083" y="2807494"/>
            <a:ext cx="3633788" cy="75247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982"/>
              </a:lnSpc>
            </a:pPr>
            <a:r>
              <a:rPr lang="en-US" sz="2100" dirty="0">
                <a:solidFill>
                  <a:srgbClr val="FFFFFF">
                    <a:alpha val="100000"/>
                  </a:srgbClr>
                </a:solidFill>
                <a:latin typeface="Lora" panose="00000700000000000000" pitchFamily="2" charset="0"/>
              </a:rPr>
              <a:t>Uso de código aberto e ferramentas modernas</a:t>
            </a:r>
          </a:p>
        </p:txBody>
      </p:sp>
      <p:pic>
        <p:nvPicPr>
          <p:cNvPr id="513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</a:blip>
          <a:stretch/>
        </p:blipFill>
        <p:spPr>
          <a:xfrm>
            <a:off x="12613481" y="7585138"/>
            <a:ext cx="4210050" cy="1800225"/>
          </a:xfrm>
          <a:prstGeom prst="rect">
            <a:avLst/>
          </a:prstGeom>
          <a:effectLst>
            <a:outerShdw blurRad="381000" dir="2700000" algn="ctr" rotWithShape="0">
              <a:srgbClr val="000000">
                <a:alpha val="40000"/>
              </a:srgbClr>
            </a:outerShdw>
          </a:effectLst>
        </p:spPr>
      </p:pic>
      <p:sp>
        <p:nvSpPr>
          <p:cNvPr id="514" name="Primary Heading-2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2918281" y="7889938"/>
            <a:ext cx="3633788" cy="75247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982"/>
              </a:lnSpc>
            </a:pPr>
            <a:r>
              <a:rPr lang="en-US" sz="2100" dirty="0">
                <a:solidFill>
                  <a:srgbClr val="FFFFFF">
                    <a:alpha val="100000"/>
                  </a:srgbClr>
                </a:solidFill>
                <a:latin typeface="Lora" panose="00000700000000000000" pitchFamily="2" charset="0"/>
              </a:rPr>
              <a:t>Base para expansão futura em dissertação</a:t>
            </a:r>
          </a:p>
        </p:txBody>
      </p:sp>
      <p:sp>
        <p:nvSpPr>
          <p:cNvPr id="515" name="-430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073944" y="2997994"/>
            <a:ext cx="3567112" cy="132397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5334"/>
              </a:lnSpc>
            </a:pPr>
            <a:r>
              <a:rPr lang="en-US" sz="4200" b="1" dirty="0">
                <a:solidFill>
                  <a:srgbClr val="FEFFFF">
                    <a:alpha val="100000"/>
                  </a:srgbClr>
                </a:solidFill>
                <a:latin typeface="Roboto" panose="00000700000000000000" pitchFamily="2" charset="0"/>
              </a:rPr>
              <a:t>Contribuições desse trabalho</a:t>
            </a:r>
          </a:p>
        </p:txBody>
      </p:sp>
    </p:spTree>
    <p:extLst>
      <p:ext uri="{BB962C8B-B14F-4D97-AF65-F5344CB8AC3E}">
        <p14:creationId xmlns:p14="http://schemas.microsoft.com/office/powerpoint/2010/main" val="36480479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980</TotalTime>
  <Words>713</Words>
  <Application>Microsoft Office PowerPoint</Application>
  <PresentationFormat>Personalizar</PresentationFormat>
  <Paragraphs>105</Paragraphs>
  <Slides>13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13</vt:i4>
      </vt:variant>
    </vt:vector>
  </HeadingPairs>
  <TitlesOfParts>
    <vt:vector size="19" baseType="lpstr">
      <vt:lpstr>Roboto</vt:lpstr>
      <vt:lpstr>Arial</vt:lpstr>
      <vt:lpstr>Calibri</vt:lpstr>
      <vt:lpstr>Lora</vt:lpstr>
      <vt:lpstr>Calibri Light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Exporter Version: 2.0.5.0, docId: 18049357, orderId: 8234688</dc:title>
  <dc:creator>Presentations.AI Exporter</dc:creator>
  <cp:lastModifiedBy>Graziela B. Cavalcante</cp:lastModifiedBy>
  <cp:revision>15</cp:revision>
  <dcterms:created xsi:type="dcterms:W3CDTF">2025-05-21T02:14:31Z</dcterms:created>
  <dcterms:modified xsi:type="dcterms:W3CDTF">2025-05-21T18:40:28Z</dcterms:modified>
</cp:coreProperties>
</file>